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283"/>
  </p:notesMasterIdLst>
  <p:handoutMasterIdLst>
    <p:handoutMasterId r:id="rId284"/>
  </p:handoutMasterIdLst>
  <p:sldIdLst>
    <p:sldId id="256" r:id="rId5"/>
    <p:sldId id="257" r:id="rId6"/>
    <p:sldId id="258" r:id="rId7"/>
    <p:sldId id="259" r:id="rId8"/>
    <p:sldId id="318" r:id="rId9"/>
    <p:sldId id="319" r:id="rId10"/>
    <p:sldId id="320" r:id="rId11"/>
    <p:sldId id="321" r:id="rId12"/>
    <p:sldId id="322" r:id="rId13"/>
    <p:sldId id="32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7" r:id="rId31"/>
    <p:sldId id="276" r:id="rId32"/>
    <p:sldId id="312" r:id="rId33"/>
    <p:sldId id="313" r:id="rId34"/>
    <p:sldId id="31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315" r:id="rId43"/>
    <p:sldId id="285" r:id="rId44"/>
    <p:sldId id="286" r:id="rId45"/>
    <p:sldId id="287" r:id="rId46"/>
    <p:sldId id="288" r:id="rId47"/>
    <p:sldId id="289" r:id="rId48"/>
    <p:sldId id="314" r:id="rId49"/>
    <p:sldId id="290" r:id="rId50"/>
    <p:sldId id="291" r:id="rId51"/>
    <p:sldId id="292" r:id="rId52"/>
    <p:sldId id="293" r:id="rId53"/>
    <p:sldId id="294" r:id="rId54"/>
    <p:sldId id="295" r:id="rId55"/>
    <p:sldId id="316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10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617" r:id="rId102"/>
    <p:sldId id="618" r:id="rId103"/>
    <p:sldId id="619" r:id="rId104"/>
    <p:sldId id="620" r:id="rId105"/>
    <p:sldId id="621" r:id="rId106"/>
    <p:sldId id="622" r:id="rId107"/>
    <p:sldId id="623" r:id="rId108"/>
    <p:sldId id="624" r:id="rId109"/>
    <p:sldId id="625" r:id="rId110"/>
    <p:sldId id="626" r:id="rId111"/>
    <p:sldId id="627" r:id="rId112"/>
    <p:sldId id="628" r:id="rId113"/>
    <p:sldId id="629" r:id="rId114"/>
    <p:sldId id="630" r:id="rId115"/>
    <p:sldId id="631" r:id="rId116"/>
    <p:sldId id="632" r:id="rId117"/>
    <p:sldId id="633" r:id="rId118"/>
    <p:sldId id="634" r:id="rId119"/>
    <p:sldId id="635" r:id="rId120"/>
    <p:sldId id="636" r:id="rId121"/>
    <p:sldId id="637" r:id="rId122"/>
    <p:sldId id="638" r:id="rId123"/>
    <p:sldId id="306" r:id="rId124"/>
    <p:sldId id="639" r:id="rId125"/>
    <p:sldId id="640" r:id="rId126"/>
    <p:sldId id="641" r:id="rId127"/>
    <p:sldId id="642" r:id="rId128"/>
    <p:sldId id="643" r:id="rId129"/>
    <p:sldId id="644" r:id="rId130"/>
    <p:sldId id="645" r:id="rId131"/>
    <p:sldId id="646" r:id="rId132"/>
    <p:sldId id="647" r:id="rId133"/>
    <p:sldId id="648" r:id="rId134"/>
    <p:sldId id="649" r:id="rId135"/>
    <p:sldId id="650" r:id="rId136"/>
    <p:sldId id="651" r:id="rId137"/>
    <p:sldId id="652" r:id="rId138"/>
    <p:sldId id="653" r:id="rId139"/>
    <p:sldId id="654" r:id="rId140"/>
    <p:sldId id="655" r:id="rId141"/>
    <p:sldId id="656" r:id="rId142"/>
    <p:sldId id="657" r:id="rId143"/>
    <p:sldId id="658" r:id="rId144"/>
    <p:sldId id="659" r:id="rId145"/>
    <p:sldId id="660" r:id="rId146"/>
    <p:sldId id="305" r:id="rId147"/>
    <p:sldId id="661" r:id="rId148"/>
    <p:sldId id="662" r:id="rId149"/>
    <p:sldId id="663" r:id="rId150"/>
    <p:sldId id="664" r:id="rId151"/>
    <p:sldId id="665" r:id="rId152"/>
    <p:sldId id="666" r:id="rId153"/>
    <p:sldId id="667" r:id="rId154"/>
    <p:sldId id="668" r:id="rId155"/>
    <p:sldId id="669" r:id="rId156"/>
    <p:sldId id="670" r:id="rId157"/>
    <p:sldId id="671" r:id="rId158"/>
    <p:sldId id="672" r:id="rId159"/>
    <p:sldId id="673" r:id="rId160"/>
    <p:sldId id="674" r:id="rId161"/>
    <p:sldId id="675" r:id="rId162"/>
    <p:sldId id="676" r:id="rId163"/>
    <p:sldId id="677" r:id="rId164"/>
    <p:sldId id="678" r:id="rId165"/>
    <p:sldId id="679" r:id="rId166"/>
    <p:sldId id="680" r:id="rId167"/>
    <p:sldId id="681" r:id="rId168"/>
    <p:sldId id="682" r:id="rId169"/>
    <p:sldId id="683" r:id="rId170"/>
    <p:sldId id="684" r:id="rId171"/>
    <p:sldId id="685" r:id="rId172"/>
    <p:sldId id="686" r:id="rId173"/>
    <p:sldId id="687" r:id="rId174"/>
    <p:sldId id="688" r:id="rId175"/>
    <p:sldId id="689" r:id="rId176"/>
    <p:sldId id="690" r:id="rId177"/>
    <p:sldId id="691" r:id="rId178"/>
    <p:sldId id="692" r:id="rId179"/>
    <p:sldId id="693" r:id="rId180"/>
    <p:sldId id="694" r:id="rId181"/>
    <p:sldId id="695" r:id="rId182"/>
    <p:sldId id="307" r:id="rId183"/>
    <p:sldId id="696" r:id="rId184"/>
    <p:sldId id="697" r:id="rId185"/>
    <p:sldId id="698" r:id="rId186"/>
    <p:sldId id="699" r:id="rId187"/>
    <p:sldId id="700" r:id="rId188"/>
    <p:sldId id="701" r:id="rId189"/>
    <p:sldId id="702" r:id="rId190"/>
    <p:sldId id="703" r:id="rId191"/>
    <p:sldId id="704" r:id="rId192"/>
    <p:sldId id="705" r:id="rId193"/>
    <p:sldId id="706" r:id="rId194"/>
    <p:sldId id="707" r:id="rId195"/>
    <p:sldId id="708" r:id="rId196"/>
    <p:sldId id="709" r:id="rId197"/>
    <p:sldId id="710" r:id="rId198"/>
    <p:sldId id="711" r:id="rId199"/>
    <p:sldId id="712" r:id="rId200"/>
    <p:sldId id="713" r:id="rId201"/>
    <p:sldId id="714" r:id="rId202"/>
    <p:sldId id="715" r:id="rId203"/>
    <p:sldId id="716" r:id="rId204"/>
    <p:sldId id="717" r:id="rId205"/>
    <p:sldId id="718" r:id="rId206"/>
    <p:sldId id="719" r:id="rId207"/>
    <p:sldId id="720" r:id="rId208"/>
    <p:sldId id="721" r:id="rId209"/>
    <p:sldId id="722" r:id="rId210"/>
    <p:sldId id="723" r:id="rId211"/>
    <p:sldId id="724" r:id="rId212"/>
    <p:sldId id="725" r:id="rId213"/>
    <p:sldId id="726" r:id="rId214"/>
    <p:sldId id="727" r:id="rId215"/>
    <p:sldId id="728" r:id="rId216"/>
    <p:sldId id="729" r:id="rId217"/>
    <p:sldId id="730" r:id="rId218"/>
    <p:sldId id="731" r:id="rId219"/>
    <p:sldId id="732" r:id="rId220"/>
    <p:sldId id="733" r:id="rId221"/>
    <p:sldId id="734" r:id="rId222"/>
    <p:sldId id="735" r:id="rId223"/>
    <p:sldId id="736" r:id="rId224"/>
    <p:sldId id="737" r:id="rId225"/>
    <p:sldId id="738" r:id="rId226"/>
    <p:sldId id="739" r:id="rId227"/>
    <p:sldId id="740" r:id="rId228"/>
    <p:sldId id="741" r:id="rId229"/>
    <p:sldId id="742" r:id="rId230"/>
    <p:sldId id="743" r:id="rId231"/>
    <p:sldId id="744" r:id="rId232"/>
    <p:sldId id="745" r:id="rId233"/>
    <p:sldId id="746" r:id="rId234"/>
    <p:sldId id="747" r:id="rId235"/>
    <p:sldId id="748" r:id="rId236"/>
    <p:sldId id="749" r:id="rId237"/>
    <p:sldId id="750" r:id="rId238"/>
    <p:sldId id="751" r:id="rId239"/>
    <p:sldId id="752" r:id="rId240"/>
    <p:sldId id="753" r:id="rId241"/>
    <p:sldId id="311" r:id="rId242"/>
    <p:sldId id="754" r:id="rId243"/>
    <p:sldId id="309" r:id="rId244"/>
    <p:sldId id="755" r:id="rId245"/>
    <p:sldId id="756" r:id="rId246"/>
    <p:sldId id="757" r:id="rId247"/>
    <p:sldId id="758" r:id="rId248"/>
    <p:sldId id="759" r:id="rId249"/>
    <p:sldId id="760" r:id="rId250"/>
    <p:sldId id="761" r:id="rId251"/>
    <p:sldId id="762" r:id="rId252"/>
    <p:sldId id="763" r:id="rId253"/>
    <p:sldId id="764" r:id="rId254"/>
    <p:sldId id="765" r:id="rId255"/>
    <p:sldId id="766" r:id="rId256"/>
    <p:sldId id="767" r:id="rId257"/>
    <p:sldId id="768" r:id="rId258"/>
    <p:sldId id="769" r:id="rId259"/>
    <p:sldId id="770" r:id="rId260"/>
    <p:sldId id="771" r:id="rId261"/>
    <p:sldId id="772" r:id="rId262"/>
    <p:sldId id="773" r:id="rId263"/>
    <p:sldId id="774" r:id="rId264"/>
    <p:sldId id="775" r:id="rId265"/>
    <p:sldId id="776" r:id="rId266"/>
    <p:sldId id="777" r:id="rId267"/>
    <p:sldId id="778" r:id="rId268"/>
    <p:sldId id="779" r:id="rId269"/>
    <p:sldId id="780" r:id="rId270"/>
    <p:sldId id="781" r:id="rId271"/>
    <p:sldId id="782" r:id="rId272"/>
    <p:sldId id="783" r:id="rId273"/>
    <p:sldId id="784" r:id="rId274"/>
    <p:sldId id="785" r:id="rId275"/>
    <p:sldId id="786" r:id="rId276"/>
    <p:sldId id="787" r:id="rId277"/>
    <p:sldId id="788" r:id="rId278"/>
    <p:sldId id="789" r:id="rId279"/>
    <p:sldId id="790" r:id="rId280"/>
    <p:sldId id="791" r:id="rId281"/>
    <p:sldId id="792" r:id="rId2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318"/>
            <p14:sldId id="319"/>
            <p14:sldId id="320"/>
            <p14:sldId id="321"/>
            <p14:sldId id="322"/>
            <p14:sldId id="323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Packet - 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7"/>
            <p14:sldId id="276"/>
            <p14:sldId id="312"/>
            <p14:sldId id="313"/>
            <p14:sldId id="317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10"/>
            <p14:sldId id="352"/>
            <p14:sldId id="353"/>
            <p14:sldId id="354"/>
            <p14:sldId id="355"/>
            <p14:sldId id="356"/>
            <p14:sldId id="357"/>
            <p14:sldId id="358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30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305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307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311"/>
            <p14:sldId id="754"/>
            <p14:sldId id="309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Conclusion" id="{32C006C7-4E2C-4D24-AA5A-C03BE5A633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95214" autoAdjust="0"/>
  </p:normalViewPr>
  <p:slideViewPr>
    <p:cSldViewPr showGuides="1">
      <p:cViewPr varScale="1">
        <p:scale>
          <a:sx n="119" d="100"/>
          <a:sy n="119" d="100"/>
        </p:scale>
        <p:origin x="322" y="8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65" Type="http://schemas.openxmlformats.org/officeDocument/2006/relationships/slide" Target="slides/slide261.xml"/><Relationship Id="rId281" Type="http://schemas.openxmlformats.org/officeDocument/2006/relationships/slide" Target="slides/slide277.xml"/><Relationship Id="rId286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34" Type="http://schemas.openxmlformats.org/officeDocument/2006/relationships/slide" Target="slides/slide230.xml"/><Relationship Id="rId239" Type="http://schemas.openxmlformats.org/officeDocument/2006/relationships/slide" Target="slides/slide235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theme" Target="theme/theme1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handoutMaster" Target="handoutMasters/handoutMaster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presProps" Target="pres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23.6.2022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63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3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1431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7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  <p:sp>
        <p:nvSpPr>
          <p:cNvPr id="232" name="Google Shape;232;p7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SoftUni – </a:t>
            </a: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765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1431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Color – Provided by Spring</a:t>
            </a:r>
            <a:br>
              <a:rPr lang="en-US"/>
            </a:br>
            <a:r>
              <a:rPr lang="en-US"/>
              <a:t>Purple Color – To Be Implemented by the Developer</a:t>
            </a:r>
            <a:br>
              <a:rPr lang="en-US"/>
            </a:br>
            <a:r>
              <a:rPr lang="en-US"/>
              <a:t>Green Color – Provided by Spring. Sometimes implemented by the developer</a:t>
            </a:r>
            <a:endParaRPr/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sldNum" idx="12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  <p:sp>
        <p:nvSpPr>
          <p:cNvPr id="206" name="Google Shape;206;p5:notes"/>
          <p:cNvSpPr txBox="1">
            <a:spLocks noGrp="1"/>
          </p:cNvSpPr>
          <p:nvPr>
            <p:ph type="ftr" idx="11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SoftUni – </a:t>
            </a:r>
            <a:r>
              <a:rPr lang="en-US" sz="11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 or reproduction is not permitted.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942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57939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009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92200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3627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14314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http://www.thymeleaf.org/doc/tutorials/3.0/usingthymeleaf.html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862608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17390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 standard dialect here - http://www.thymeleaf.org/doc/articles/standarddialect5minutes.html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8670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47253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5124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04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861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48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08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61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ssus_compu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ENIAC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appendix-application-properties.html#common-application-properties-core" TargetMode="Externa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108.png"/><Relationship Id="rId4" Type="http://schemas.openxmlformats.org/officeDocument/2006/relationships/image" Target="../media/image4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browser.org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77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s://sli.do/" TargetMode="External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hango_bon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www.submarinecablemap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ndindustrymuseum.org.uk/objects-and-stories/jacquard-loom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lytical_Engi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ulating_mach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s://en.wikipedia.org/wiki/Z3_(computer)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hyperlink" Target="https://addons.mozilla.org/bg/firefox/addon/firebu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asoff%E2%80%93Berry_compu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3"/>
              </a:rPr>
              <a:t>Colossus</a:t>
            </a:r>
            <a:r>
              <a:rPr lang="en-GB" sz="2800" dirty="0"/>
              <a:t> was a set of computers developed by British codebreakers in the years 1943–1945 to </a:t>
            </a:r>
            <a:r>
              <a:rPr lang="en-GB" sz="2800" b="1" dirty="0">
                <a:solidFill>
                  <a:schemeClr val="bg1"/>
                </a:solidFill>
              </a:rPr>
              <a:t>help</a:t>
            </a:r>
            <a:r>
              <a:rPr lang="en-GB" sz="2800" dirty="0"/>
              <a:t> in the </a:t>
            </a:r>
            <a:r>
              <a:rPr lang="en-GB" sz="2800" b="1" dirty="0">
                <a:solidFill>
                  <a:schemeClr val="bg1"/>
                </a:solidFill>
              </a:rPr>
              <a:t>cryptanalysis</a:t>
            </a:r>
            <a:r>
              <a:rPr lang="en-GB" sz="2800" dirty="0"/>
              <a:t> of the Lorenz cipher.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used thermionic valves (vacuum tubes) to </a:t>
            </a:r>
            <a:br>
              <a:rPr lang="en-GB" sz="2800" dirty="0"/>
            </a:br>
            <a:r>
              <a:rPr lang="en-GB" sz="2800" dirty="0"/>
              <a:t>perform Boolean and counting operations.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is thus regarded as the world's first programmable, </a:t>
            </a:r>
            <a:br>
              <a:rPr lang="en-GB" sz="2800" dirty="0"/>
            </a:br>
            <a:r>
              <a:rPr lang="en-GB" sz="2800" dirty="0"/>
              <a:t>electronic, digital computer, although it was programmed by </a:t>
            </a:r>
            <a:br>
              <a:rPr lang="en-GB" sz="2800" dirty="0"/>
            </a:br>
            <a:r>
              <a:rPr lang="en-GB" sz="2800" dirty="0"/>
              <a:t>switches and plugs and not by a stored program.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4"/>
              </a:rPr>
              <a:t>ENIAC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r>
              <a:rPr lang="en-GB" sz="2800" dirty="0"/>
              <a:t>(Electronic Numerical Integrator and Computer) was </a:t>
            </a:r>
            <a:br>
              <a:rPr lang="en-GB" sz="2800" dirty="0"/>
            </a:br>
            <a:r>
              <a:rPr lang="en-GB" sz="2800" dirty="0"/>
              <a:t>the first programmable, electronic, general-purpose digital </a:t>
            </a:r>
            <a:br>
              <a:rPr lang="en-GB" sz="2800" dirty="0"/>
            </a:br>
            <a:r>
              <a:rPr lang="en-GB" sz="2800" dirty="0"/>
              <a:t>computer. It was Turing-complete and able to solve </a:t>
            </a:r>
            <a:br>
              <a:rPr lang="en-GB" sz="2800" dirty="0"/>
            </a:br>
            <a:r>
              <a:rPr lang="en-GB" sz="2800" dirty="0"/>
              <a:t>"a large class of numerical problems" through </a:t>
            </a:r>
            <a:br>
              <a:rPr lang="en-GB" sz="2800" dirty="0"/>
            </a:br>
            <a:r>
              <a:rPr lang="en-GB" sz="2800" dirty="0"/>
              <a:t>reprogramming.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Was designed and primarily used to </a:t>
            </a:r>
            <a:r>
              <a:rPr lang="en-GB" sz="2800" b="1" dirty="0">
                <a:solidFill>
                  <a:schemeClr val="bg1"/>
                </a:solidFill>
              </a:rPr>
              <a:t>calculate artillery firing </a:t>
            </a:r>
            <a:br>
              <a:rPr lang="en-GB" sz="2800" dirty="0"/>
            </a:br>
            <a:r>
              <a:rPr lang="en-GB" sz="2800" dirty="0"/>
              <a:t>tables for the United States Army's Ballistic Research </a:t>
            </a:r>
            <a:br>
              <a:rPr lang="en-GB" sz="2800" dirty="0"/>
            </a:br>
            <a:r>
              <a:rPr lang="en-GB" sz="2800" dirty="0"/>
              <a:t>Laboratory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Colossus &amp; ENIAC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890012"/>
            <a:ext cx="3080297" cy="205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346" y="4293462"/>
            <a:ext cx="301248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2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(1)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New? What's Better? What's HTTP/2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pPr lvl="1"/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pPr lvl="1"/>
            <a:r>
              <a:rPr lang="en-US" sz="2600" dirty="0"/>
              <a:t>Completely Backwards-Compatible</a:t>
            </a:r>
            <a:r>
              <a:rPr lang="en-US" sz="2400" dirty="0"/>
              <a:t>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 2021, </a:t>
            </a:r>
            <a:r>
              <a:rPr lang="en-US" sz="2800" b="1" dirty="0">
                <a:solidFill>
                  <a:schemeClr val="bg1"/>
                </a:solidFill>
              </a:rPr>
              <a:t>50%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/>
          </a:bodyPr>
          <a:lstStyle/>
          <a:p>
            <a:r>
              <a:rPr lang="en-US" sz="3200" dirty="0"/>
              <a:t>Begins with the development of electronic </a:t>
            </a:r>
            <a:br>
              <a:rPr lang="en-US" sz="3200" dirty="0"/>
            </a:br>
            <a:r>
              <a:rPr lang="en-US" sz="3200" dirty="0"/>
              <a:t>computers in the 1950s.</a:t>
            </a:r>
          </a:p>
          <a:p>
            <a:r>
              <a:rPr lang="en-US" sz="3200" dirty="0"/>
              <a:t>Packet switching networks were developed in the </a:t>
            </a:r>
            <a:br>
              <a:rPr lang="en-US" sz="3200" dirty="0"/>
            </a:br>
            <a:r>
              <a:rPr lang="en-US" sz="3200" dirty="0"/>
              <a:t>late 1960</a:t>
            </a:r>
          </a:p>
          <a:p>
            <a:r>
              <a:rPr lang="en-US" sz="3200" dirty="0"/>
              <a:t>The internet protocol was developed in the 1970s</a:t>
            </a:r>
          </a:p>
          <a:p>
            <a:r>
              <a:rPr lang="en-US" sz="3200" dirty="0"/>
              <a:t>In the 1980s at CERN Tim Berners-Lee created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hlinkClick r:id="rId3"/>
              </a:rPr>
              <a:t>World Wide Web </a:t>
            </a:r>
            <a:r>
              <a:rPr lang="en-US" sz="3200" dirty="0"/>
              <a:t>– the first website, linking </a:t>
            </a:r>
            <a:br>
              <a:rPr lang="en-US" sz="3200" dirty="0"/>
            </a:br>
            <a:r>
              <a:rPr lang="en-US" sz="3200" dirty="0"/>
              <a:t>hypertext documents into an information system, </a:t>
            </a:r>
            <a:br>
              <a:rPr lang="en-US" sz="3200" dirty="0"/>
            </a:br>
            <a:r>
              <a:rPr lang="en-US" sz="3200" dirty="0"/>
              <a:t>accessible from any node on the network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standard in development that will affect how web browsers and servers communicate.</a:t>
            </a:r>
          </a:p>
          <a:p>
            <a:pPr marL="456915" lvl="1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upgrades for user experience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Security</a:t>
            </a:r>
            <a:endParaRPr lang="en-US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HTTP/3</a:t>
            </a:r>
            <a:endParaRPr dirty="0"/>
          </a:p>
        </p:txBody>
      </p:sp>
      <p:sp>
        <p:nvSpPr>
          <p:cNvPr id="664" name="Google Shape;664;p44"/>
          <p:cNvSpPr txBox="1"/>
          <p:nvPr/>
        </p:nvSpPr>
        <p:spPr>
          <a:xfrm>
            <a:off x="190404" y="4495800"/>
            <a:ext cx="707559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marL="456915" lvl="0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runs on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new transport protocol designed for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mobile-heavy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usage.</a:t>
            </a:r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68328-400F-4C96-8794-4B9ECABA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50" y="3130693"/>
            <a:ext cx="3840301" cy="27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Introduction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Fundamentals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10" name="Картина 3">
            <a:extLst>
              <a:ext uri="{FF2B5EF4-FFF2-40B4-BE49-F238E27FC236}">
                <a16:creationId xmlns:a16="http://schemas.microsoft.com/office/drawing/2014/main" id="{23AD3B63-38A7-438A-8738-82D7C65B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62" y="2755106"/>
            <a:ext cx="5141693" cy="269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6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What's Spring Boot?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Spring Data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19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>
                <a:solidFill>
                  <a:schemeClr val="bg1"/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28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2124000"/>
            <a:ext cx="3362325" cy="109220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Spring Boot?</a:t>
            </a:r>
          </a:p>
        </p:txBody>
      </p:sp>
    </p:spTree>
    <p:extLst>
      <p:ext uri="{BB962C8B-B14F-4D97-AF65-F5344CB8AC3E}">
        <p14:creationId xmlns:p14="http://schemas.microsoft.com/office/powerpoint/2010/main" val="26071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lt1"/>
                </a:solidFill>
              </a:rPr>
              <a:t>Opinionated view </a:t>
            </a:r>
            <a:r>
              <a:rPr lang="en-US" dirty="0"/>
              <a:t>of building production-ready Spring                applications</a:t>
            </a:r>
            <a:endParaRPr dirty="0"/>
          </a:p>
        </p:txBody>
      </p:sp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Boot</a:t>
            </a:r>
            <a:endParaRPr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504" y="3505200"/>
            <a:ext cx="1363952" cy="136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787960" y="4869152"/>
            <a:ext cx="18790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Boot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8123" y="1914557"/>
            <a:ext cx="1425859" cy="92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1412" y="1951375"/>
            <a:ext cx="1133526" cy="11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2439" y="4713828"/>
            <a:ext cx="1511012" cy="15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"/>
          <p:cNvSpPr txBox="1"/>
          <p:nvPr/>
        </p:nvSpPr>
        <p:spPr>
          <a:xfrm>
            <a:off x="5904100" y="2721725"/>
            <a:ext cx="15023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Tomcat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 txBox="1"/>
          <p:nvPr/>
        </p:nvSpPr>
        <p:spPr>
          <a:xfrm>
            <a:off x="8900636" y="2905780"/>
            <a:ext cx="14550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pom.xml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6223093" y="6068975"/>
            <a:ext cx="29097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configuration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5"/>
          <p:cNvCxnSpPr>
            <a:cxnSpLocks/>
          </p:cNvCxnSpPr>
          <p:nvPr/>
        </p:nvCxnSpPr>
        <p:spPr>
          <a:xfrm flipV="1">
            <a:off x="2926009" y="2905780"/>
            <a:ext cx="2741338" cy="907301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Google Shape;217;p5"/>
          <p:cNvCxnSpPr>
            <a:cxnSpLocks/>
          </p:cNvCxnSpPr>
          <p:nvPr/>
        </p:nvCxnSpPr>
        <p:spPr>
          <a:xfrm flipV="1">
            <a:off x="2974061" y="3260313"/>
            <a:ext cx="5590517" cy="765489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8" name="Google Shape;218;p5"/>
          <p:cNvCxnSpPr/>
          <p:nvPr/>
        </p:nvCxnSpPr>
        <p:spPr>
          <a:xfrm>
            <a:off x="2895601" y="4487826"/>
            <a:ext cx="3627179" cy="1055155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5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217;p5">
            <a:extLst>
              <a:ext uri="{FF2B5EF4-FFF2-40B4-BE49-F238E27FC236}">
                <a16:creationId xmlns:a16="http://schemas.microsoft.com/office/drawing/2014/main" id="{99E13265-09FA-40AB-B9AB-FB9920011041}"/>
              </a:ext>
            </a:extLst>
          </p:cNvPr>
          <p:cNvCxnSpPr>
            <a:cxnSpLocks/>
          </p:cNvCxnSpPr>
          <p:nvPr/>
        </p:nvCxnSpPr>
        <p:spPr>
          <a:xfrm>
            <a:off x="2974061" y="4238523"/>
            <a:ext cx="5997923" cy="198327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26" name="Picture 2" descr="Gradle Build Tool">
            <a:extLst>
              <a:ext uri="{FF2B5EF4-FFF2-40B4-BE49-F238E27FC236}">
                <a16:creationId xmlns:a16="http://schemas.microsoft.com/office/drawing/2014/main" id="{80DE3503-D2CD-4D49-897A-A2392F512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643" y="3599320"/>
            <a:ext cx="1133526" cy="11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14;p5">
            <a:extLst>
              <a:ext uri="{FF2B5EF4-FFF2-40B4-BE49-F238E27FC236}">
                <a16:creationId xmlns:a16="http://schemas.microsoft.com/office/drawing/2014/main" id="{BA6C3FF9-99CE-47A3-8016-8B9921EDDE04}"/>
              </a:ext>
            </a:extLst>
          </p:cNvPr>
          <p:cNvSpPr txBox="1"/>
          <p:nvPr/>
        </p:nvSpPr>
        <p:spPr>
          <a:xfrm>
            <a:off x="9296399" y="4510791"/>
            <a:ext cx="14550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  <p:bldP spid="2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 txBox="1">
            <a:spLocks noGrp="1"/>
          </p:cNvSpPr>
          <p:nvPr>
            <p:ph type="body" idx="1"/>
          </p:nvPr>
        </p:nvSpPr>
        <p:spPr>
          <a:xfrm>
            <a:off x="190500" y="1195388"/>
            <a:ext cx="11817350" cy="52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dirty="0"/>
              <a:t>Just go to </a:t>
            </a:r>
            <a:r>
              <a:rPr lang="en-US" b="1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https://start.spring.io/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Creating Spring Boot Project</a:t>
            </a:r>
            <a:endParaRPr/>
          </a:p>
        </p:txBody>
      </p:sp>
      <p:sp>
        <p:nvSpPr>
          <p:cNvPr id="226" name="Google Shape;226;p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A9084344-C7AA-4391-95BD-EFB0DBA3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5" y="1964604"/>
            <a:ext cx="10041029" cy="428027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400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 lnSpcReduction="10000"/>
          </a:bodyPr>
          <a:lstStyle/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sz="3200" dirty="0"/>
              <a:t>Additional set of </a:t>
            </a:r>
            <a:r>
              <a:rPr lang="en-US" sz="3200" b="1" dirty="0">
                <a:solidFill>
                  <a:schemeClr val="lt1"/>
                </a:solidFill>
              </a:rPr>
              <a:t>tools</a:t>
            </a:r>
            <a:r>
              <a:rPr lang="en-US" sz="3200" dirty="0"/>
              <a:t> that can make the application                   development </a:t>
            </a:r>
            <a:r>
              <a:rPr lang="en-US" sz="3200" b="1" dirty="0">
                <a:solidFill>
                  <a:schemeClr val="lt1"/>
                </a:solidFill>
              </a:rPr>
              <a:t>faster</a:t>
            </a:r>
            <a:r>
              <a:rPr lang="en-US" sz="3200" dirty="0"/>
              <a:t> and more </a:t>
            </a:r>
            <a:r>
              <a:rPr lang="en-US" sz="3200" b="1" dirty="0">
                <a:solidFill>
                  <a:schemeClr val="lt1"/>
                </a:solidFill>
              </a:rPr>
              <a:t>enjoyable</a:t>
            </a: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sz="3200" dirty="0"/>
              <a:t>In </a:t>
            </a:r>
            <a:r>
              <a:rPr lang="en-US" sz="3200" b="1" dirty="0">
                <a:solidFill>
                  <a:schemeClr val="lt1"/>
                </a:solidFill>
              </a:rPr>
              <a:t>Maven</a:t>
            </a:r>
            <a:r>
              <a:rPr lang="en-US" sz="3200" dirty="0"/>
              <a:t>:</a:t>
            </a:r>
            <a:endParaRPr lang="en-US" sz="3200" b="1" dirty="0">
              <a:solidFill>
                <a:schemeClr val="lt1"/>
              </a:solidFill>
            </a:endParaRP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lt1"/>
              </a:solidFill>
            </a:endParaRP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lt1"/>
              </a:solidFill>
            </a:endParaRP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lt1"/>
              </a:solidFill>
            </a:endParaRP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lt1"/>
              </a:solidFill>
            </a:endParaRPr>
          </a:p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sz="3200" dirty="0"/>
              <a:t>In </a:t>
            </a:r>
            <a:r>
              <a:rPr lang="en-US" sz="3200" b="1" dirty="0">
                <a:solidFill>
                  <a:schemeClr val="lt1"/>
                </a:solidFill>
              </a:rPr>
              <a:t>Gradle</a:t>
            </a:r>
            <a:r>
              <a:rPr lang="en-US" sz="3200" dirty="0"/>
              <a:t>:</a:t>
            </a:r>
            <a:endParaRPr lang="en-US" sz="3200" b="1" dirty="0">
              <a:solidFill>
                <a:schemeClr val="lt1"/>
              </a:solidFill>
            </a:endParaRPr>
          </a:p>
        </p:txBody>
      </p:sp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Dev Tools</a:t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225258" y="3012716"/>
            <a:ext cx="11658600" cy="1304163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&lt;dependency&gt;</a:t>
            </a:r>
            <a:b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&lt;groupId&gt;org.springframework.boot&lt;/groupId&gt;</a:t>
            </a:r>
            <a:b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&lt;artifactId&gt;</a:t>
            </a:r>
            <a:r>
              <a:rPr lang="en-US" sz="15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spring-boot-</a:t>
            </a:r>
            <a:r>
              <a:rPr lang="en-US" sz="1500" b="1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devtools</a:t>
            </a: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&lt;/artifactId&gt;</a:t>
            </a:r>
            <a:b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&lt;scope&gt;runtime&lt;/scope&gt;</a:t>
            </a:r>
            <a:b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&lt;/dependency&gt;</a:t>
            </a:r>
            <a:endParaRPr sz="1500"/>
          </a:p>
        </p:txBody>
      </p:sp>
      <p:sp>
        <p:nvSpPr>
          <p:cNvPr id="237" name="Google Shape;237;p7"/>
          <p:cNvSpPr/>
          <p:nvPr/>
        </p:nvSpPr>
        <p:spPr>
          <a:xfrm>
            <a:off x="225258" y="2639836"/>
            <a:ext cx="11658600" cy="371622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pom.xml</a:t>
            </a:r>
            <a:endParaRPr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7;p7">
            <a:extLst>
              <a:ext uri="{FF2B5EF4-FFF2-40B4-BE49-F238E27FC236}">
                <a16:creationId xmlns:a16="http://schemas.microsoft.com/office/drawing/2014/main" id="{5DAE46FA-7E4C-4D45-9525-685531F630ED}"/>
              </a:ext>
            </a:extLst>
          </p:cNvPr>
          <p:cNvSpPr/>
          <p:nvPr/>
        </p:nvSpPr>
        <p:spPr>
          <a:xfrm>
            <a:off x="225258" y="4936242"/>
            <a:ext cx="11658600" cy="371622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build.gradle</a:t>
            </a:r>
            <a:endParaRPr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236;p7">
            <a:extLst>
              <a:ext uri="{FF2B5EF4-FFF2-40B4-BE49-F238E27FC236}">
                <a16:creationId xmlns:a16="http://schemas.microsoft.com/office/drawing/2014/main" id="{F2596CE3-EDA4-4D10-BC84-8FBB6A829868}"/>
              </a:ext>
            </a:extLst>
          </p:cNvPr>
          <p:cNvSpPr/>
          <p:nvPr/>
        </p:nvSpPr>
        <p:spPr>
          <a:xfrm>
            <a:off x="225258" y="5307864"/>
            <a:ext cx="11658600" cy="819415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dependencies {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1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compileOnly</a:t>
            </a: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500" b="1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org.springframework.boot:</a:t>
            </a:r>
            <a:r>
              <a:rPr lang="en-US" sz="1500" b="1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spring-boot-devtools</a:t>
            </a: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Resources</a:t>
            </a:r>
            <a:endParaRPr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8BC4971-3BBF-47E5-A55B-5A7E0F0F3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2557299"/>
            <a:ext cx="4448175" cy="2457450"/>
          </a:xfrm>
          <a:prstGeom prst="rect">
            <a:avLst/>
          </a:prstGeom>
        </p:spPr>
      </p:pic>
      <p:sp>
        <p:nvSpPr>
          <p:cNvPr id="245" name="Google Shape;245;p8"/>
          <p:cNvSpPr/>
          <p:nvPr/>
        </p:nvSpPr>
        <p:spPr>
          <a:xfrm>
            <a:off x="6553200" y="2780779"/>
            <a:ext cx="3054780" cy="818449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HTML, CSS, JS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381000" y="3602360"/>
            <a:ext cx="3359580" cy="818449"/>
          </a:xfrm>
          <a:prstGeom prst="wedgeRoundRectCallout">
            <a:avLst>
              <a:gd name="adj1" fmla="val 55668"/>
              <a:gd name="adj2" fmla="val 10520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Thymeleaf templates</a:t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1752600" y="5123390"/>
            <a:ext cx="3733800" cy="818449"/>
          </a:xfrm>
          <a:prstGeom prst="wedgeRoundRectCallout">
            <a:avLst>
              <a:gd name="adj1" fmla="val 42957"/>
              <a:gd name="adj2" fmla="val -72125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Yaml configuration</a:t>
            </a:r>
            <a:endParaRPr lang="bg-BG"/>
          </a:p>
        </p:txBody>
      </p:sp>
      <p:sp>
        <p:nvSpPr>
          <p:cNvPr id="248" name="Google Shape;248;p8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main components: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Spring Boot Starters</a:t>
            </a:r>
            <a:r>
              <a:rPr lang="en-GB" b="1" dirty="0"/>
              <a:t> </a:t>
            </a:r>
            <a:r>
              <a:rPr lang="en-GB" dirty="0"/>
              <a:t>- </a:t>
            </a:r>
            <a:r>
              <a:rPr lang="en-US" dirty="0"/>
              <a:t>combine a group of common or related    dependencies into single dependency</a:t>
            </a:r>
            <a:endParaRPr lang="en-GB" dirty="0"/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Spring Boot </a:t>
            </a:r>
            <a:r>
              <a:rPr lang="en-GB" b="1" noProof="1">
                <a:solidFill>
                  <a:schemeClr val="bg1"/>
                </a:solidFill>
              </a:rPr>
              <a:t>Auto-Configuration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- reduce the Spring                      Configuration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Spring Boot Actuator </a:t>
            </a:r>
            <a:r>
              <a:rPr lang="en-GB" dirty="0"/>
              <a:t>– provides </a:t>
            </a:r>
            <a:r>
              <a:rPr lang="en-GB" noProof="1"/>
              <a:t>EndPoints</a:t>
            </a:r>
            <a:r>
              <a:rPr lang="en-GB" dirty="0"/>
              <a:t> and</a:t>
            </a:r>
            <a:br>
              <a:rPr lang="en-GB" dirty="0"/>
            </a:br>
            <a:r>
              <a:rPr lang="en-GB" dirty="0"/>
              <a:t>Metrics</a:t>
            </a: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r>
              <a:rPr lang="en-US" b="1" dirty="0">
                <a:solidFill>
                  <a:schemeClr val="lt1"/>
                </a:solidFill>
              </a:rPr>
              <a:t>Spring Data </a:t>
            </a:r>
            <a:r>
              <a:rPr lang="en-US" dirty="0"/>
              <a:t>– unify and ease the access to </a:t>
            </a:r>
          </a:p>
          <a:p>
            <a:pPr marL="442912" lvl="1" indent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</a:pPr>
            <a:r>
              <a:rPr lang="en-US" dirty="0"/>
              <a:t>    different kinds of database systems</a:t>
            </a:r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Main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1" y="3733801"/>
            <a:ext cx="2612441" cy="2612441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03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(1)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Boot Starters</a:t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3738682" y="1154656"/>
            <a:ext cx="4714636" cy="45966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spring-boot-starter-web</a:t>
            </a:r>
          </a:p>
        </p:txBody>
      </p:sp>
      <p:sp>
        <p:nvSpPr>
          <p:cNvPr id="266" name="Google Shape;266;p10"/>
          <p:cNvSpPr/>
          <p:nvPr/>
        </p:nvSpPr>
        <p:spPr>
          <a:xfrm>
            <a:off x="179961" y="2274653"/>
            <a:ext cx="4161450" cy="45966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spring-boot-starter-tomcat</a:t>
            </a:r>
          </a:p>
        </p:txBody>
      </p:sp>
      <p:cxnSp>
        <p:nvCxnSpPr>
          <p:cNvPr id="272" name="Google Shape;272;p10"/>
          <p:cNvCxnSpPr>
            <a:cxnSpLocks/>
          </p:cNvCxnSpPr>
          <p:nvPr/>
        </p:nvCxnSpPr>
        <p:spPr>
          <a:xfrm flipH="1">
            <a:off x="3473163" y="1768390"/>
            <a:ext cx="679749" cy="390589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8" name="Google Shape;278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64;p10">
            <a:extLst>
              <a:ext uri="{FF2B5EF4-FFF2-40B4-BE49-F238E27FC236}">
                <a16:creationId xmlns:a16="http://schemas.microsoft.com/office/drawing/2014/main" id="{182EBC81-AFE7-4D24-A71D-EB02EA18490F}"/>
              </a:ext>
            </a:extLst>
          </p:cNvPr>
          <p:cNvSpPr/>
          <p:nvPr/>
        </p:nvSpPr>
        <p:spPr>
          <a:xfrm>
            <a:off x="179961" y="5123648"/>
            <a:ext cx="1775149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spring-aop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64;p10">
            <a:extLst>
              <a:ext uri="{FF2B5EF4-FFF2-40B4-BE49-F238E27FC236}">
                <a16:creationId xmlns:a16="http://schemas.microsoft.com/office/drawing/2014/main" id="{E952861B-9423-4125-B181-5803B29F462C}"/>
              </a:ext>
            </a:extLst>
          </p:cNvPr>
          <p:cNvSpPr/>
          <p:nvPr/>
        </p:nvSpPr>
        <p:spPr>
          <a:xfrm>
            <a:off x="2252184" y="5141430"/>
            <a:ext cx="2064563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spring-beans</a:t>
            </a:r>
            <a:endParaRPr lang="bg-BG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64;p10">
            <a:extLst>
              <a:ext uri="{FF2B5EF4-FFF2-40B4-BE49-F238E27FC236}">
                <a16:creationId xmlns:a16="http://schemas.microsoft.com/office/drawing/2014/main" id="{C84E429F-5A39-4CA0-B27F-207EBBEFADA8}"/>
              </a:ext>
            </a:extLst>
          </p:cNvPr>
          <p:cNvSpPr/>
          <p:nvPr/>
        </p:nvSpPr>
        <p:spPr>
          <a:xfrm>
            <a:off x="4609317" y="5123649"/>
            <a:ext cx="2455967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spring-context</a:t>
            </a:r>
            <a:endParaRPr lang="bg-BG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64;p10">
            <a:extLst>
              <a:ext uri="{FF2B5EF4-FFF2-40B4-BE49-F238E27FC236}">
                <a16:creationId xmlns:a16="http://schemas.microsoft.com/office/drawing/2014/main" id="{A4BF66F0-B99F-4ADE-9199-82C21D324A0F}"/>
              </a:ext>
            </a:extLst>
          </p:cNvPr>
          <p:cNvSpPr/>
          <p:nvPr/>
        </p:nvSpPr>
        <p:spPr>
          <a:xfrm>
            <a:off x="7405848" y="5123649"/>
            <a:ext cx="1918106" cy="45955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spring-core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64;p10">
            <a:extLst>
              <a:ext uri="{FF2B5EF4-FFF2-40B4-BE49-F238E27FC236}">
                <a16:creationId xmlns:a16="http://schemas.microsoft.com/office/drawing/2014/main" id="{5725F359-1B8F-4C5A-8821-C7D9D3A08AA0}"/>
              </a:ext>
            </a:extLst>
          </p:cNvPr>
          <p:cNvSpPr/>
          <p:nvPr/>
        </p:nvSpPr>
        <p:spPr>
          <a:xfrm>
            <a:off x="9575016" y="5123648"/>
            <a:ext cx="572174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63;p10">
            <a:extLst>
              <a:ext uri="{FF2B5EF4-FFF2-40B4-BE49-F238E27FC236}">
                <a16:creationId xmlns:a16="http://schemas.microsoft.com/office/drawing/2014/main" id="{6D387EB5-C357-4F24-A105-7BE6591CD92F}"/>
              </a:ext>
            </a:extLst>
          </p:cNvPr>
          <p:cNvSpPr/>
          <p:nvPr/>
        </p:nvSpPr>
        <p:spPr>
          <a:xfrm>
            <a:off x="4614807" y="3397709"/>
            <a:ext cx="2450477" cy="45966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spring-webmvc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274;p10">
            <a:extLst>
              <a:ext uri="{FF2B5EF4-FFF2-40B4-BE49-F238E27FC236}">
                <a16:creationId xmlns:a16="http://schemas.microsoft.com/office/drawing/2014/main" id="{874DD579-ED2E-4933-B855-5DEF3935F8A6}"/>
              </a:ext>
            </a:extLst>
          </p:cNvPr>
          <p:cNvCxnSpPr>
            <a:cxnSpLocks/>
          </p:cNvCxnSpPr>
          <p:nvPr/>
        </p:nvCxnSpPr>
        <p:spPr>
          <a:xfrm>
            <a:off x="5840046" y="2858127"/>
            <a:ext cx="0" cy="477526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274;p10">
            <a:extLst>
              <a:ext uri="{FF2B5EF4-FFF2-40B4-BE49-F238E27FC236}">
                <a16:creationId xmlns:a16="http://schemas.microsoft.com/office/drawing/2014/main" id="{152A77C7-E535-4482-8C95-18D43BC5C35E}"/>
              </a:ext>
            </a:extLst>
          </p:cNvPr>
          <p:cNvCxnSpPr>
            <a:cxnSpLocks/>
          </p:cNvCxnSpPr>
          <p:nvPr/>
        </p:nvCxnSpPr>
        <p:spPr>
          <a:xfrm flipH="1">
            <a:off x="1285592" y="3979756"/>
            <a:ext cx="3888466" cy="987670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274;p10">
            <a:extLst>
              <a:ext uri="{FF2B5EF4-FFF2-40B4-BE49-F238E27FC236}">
                <a16:creationId xmlns:a16="http://schemas.microsoft.com/office/drawing/2014/main" id="{DE9E2C90-E39B-463F-AE1B-4DA6F459C4AB}"/>
              </a:ext>
            </a:extLst>
          </p:cNvPr>
          <p:cNvCxnSpPr>
            <a:cxnSpLocks/>
          </p:cNvCxnSpPr>
          <p:nvPr/>
        </p:nvCxnSpPr>
        <p:spPr>
          <a:xfrm flipH="1">
            <a:off x="3390465" y="4062265"/>
            <a:ext cx="2179948" cy="905161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274;p10">
            <a:extLst>
              <a:ext uri="{FF2B5EF4-FFF2-40B4-BE49-F238E27FC236}">
                <a16:creationId xmlns:a16="http://schemas.microsoft.com/office/drawing/2014/main" id="{DE7D2BD0-315C-4218-84B7-95E9B42A4DD7}"/>
              </a:ext>
            </a:extLst>
          </p:cNvPr>
          <p:cNvCxnSpPr>
            <a:cxnSpLocks/>
          </p:cNvCxnSpPr>
          <p:nvPr/>
        </p:nvCxnSpPr>
        <p:spPr>
          <a:xfrm>
            <a:off x="5837300" y="4062265"/>
            <a:ext cx="9732" cy="977605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274;p10">
            <a:extLst>
              <a:ext uri="{FF2B5EF4-FFF2-40B4-BE49-F238E27FC236}">
                <a16:creationId xmlns:a16="http://schemas.microsoft.com/office/drawing/2014/main" id="{B4909052-23A6-4BBC-98EE-55E9561140FF}"/>
              </a:ext>
            </a:extLst>
          </p:cNvPr>
          <p:cNvCxnSpPr>
            <a:cxnSpLocks/>
          </p:cNvCxnSpPr>
          <p:nvPr/>
        </p:nvCxnSpPr>
        <p:spPr>
          <a:xfrm>
            <a:off x="6623740" y="3989821"/>
            <a:ext cx="3122318" cy="977605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Google Shape;263;p10">
            <a:extLst>
              <a:ext uri="{FF2B5EF4-FFF2-40B4-BE49-F238E27FC236}">
                <a16:creationId xmlns:a16="http://schemas.microsoft.com/office/drawing/2014/main" id="{C2E41E44-D030-4C5C-AC2E-8EEFC4D67AA8}"/>
              </a:ext>
            </a:extLst>
          </p:cNvPr>
          <p:cNvSpPr/>
          <p:nvPr/>
        </p:nvSpPr>
        <p:spPr>
          <a:xfrm>
            <a:off x="4614807" y="2290660"/>
            <a:ext cx="3252291" cy="45966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spring-web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Google Shape;274;p10">
            <a:extLst>
              <a:ext uri="{FF2B5EF4-FFF2-40B4-BE49-F238E27FC236}">
                <a16:creationId xmlns:a16="http://schemas.microsoft.com/office/drawing/2014/main" id="{23AD219C-35BF-4BE5-9B60-BD23B6F0196D}"/>
              </a:ext>
            </a:extLst>
          </p:cNvPr>
          <p:cNvCxnSpPr>
            <a:cxnSpLocks/>
          </p:cNvCxnSpPr>
          <p:nvPr/>
        </p:nvCxnSpPr>
        <p:spPr>
          <a:xfrm>
            <a:off x="5847032" y="1739775"/>
            <a:ext cx="0" cy="447820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" name="Google Shape;274;p10">
            <a:extLst>
              <a:ext uri="{FF2B5EF4-FFF2-40B4-BE49-F238E27FC236}">
                <a16:creationId xmlns:a16="http://schemas.microsoft.com/office/drawing/2014/main" id="{9E544491-D389-4886-92B5-6757B16CCD47}"/>
              </a:ext>
            </a:extLst>
          </p:cNvPr>
          <p:cNvCxnSpPr>
            <a:cxnSpLocks/>
          </p:cNvCxnSpPr>
          <p:nvPr/>
        </p:nvCxnSpPr>
        <p:spPr>
          <a:xfrm>
            <a:off x="6123651" y="4062265"/>
            <a:ext cx="2197312" cy="905161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263;p10">
            <a:extLst>
              <a:ext uri="{FF2B5EF4-FFF2-40B4-BE49-F238E27FC236}">
                <a16:creationId xmlns:a16="http://schemas.microsoft.com/office/drawing/2014/main" id="{C92B8486-A85E-4075-B9BC-9BD8A66F3A4A}"/>
              </a:ext>
            </a:extLst>
          </p:cNvPr>
          <p:cNvSpPr/>
          <p:nvPr/>
        </p:nvSpPr>
        <p:spPr>
          <a:xfrm>
            <a:off x="8229084" y="2296919"/>
            <a:ext cx="2753809" cy="45966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spring-data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72;p10">
            <a:extLst>
              <a:ext uri="{FF2B5EF4-FFF2-40B4-BE49-F238E27FC236}">
                <a16:creationId xmlns:a16="http://schemas.microsoft.com/office/drawing/2014/main" id="{8B32B6D8-A68E-4817-B73F-ECD764DCE69A}"/>
              </a:ext>
            </a:extLst>
          </p:cNvPr>
          <p:cNvCxnSpPr>
            <a:cxnSpLocks/>
          </p:cNvCxnSpPr>
          <p:nvPr/>
        </p:nvCxnSpPr>
        <p:spPr>
          <a:xfrm>
            <a:off x="7668285" y="1766337"/>
            <a:ext cx="1329165" cy="374578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264;p10">
            <a:extLst>
              <a:ext uri="{FF2B5EF4-FFF2-40B4-BE49-F238E27FC236}">
                <a16:creationId xmlns:a16="http://schemas.microsoft.com/office/drawing/2014/main" id="{C5AB9CD9-3FFA-4FAF-B086-270FDD6851F5}"/>
              </a:ext>
            </a:extLst>
          </p:cNvPr>
          <p:cNvSpPr/>
          <p:nvPr/>
        </p:nvSpPr>
        <p:spPr>
          <a:xfrm>
            <a:off x="3708211" y="3404420"/>
            <a:ext cx="633200" cy="4596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4;p10">
            <a:extLst>
              <a:ext uri="{FF2B5EF4-FFF2-40B4-BE49-F238E27FC236}">
                <a16:creationId xmlns:a16="http://schemas.microsoft.com/office/drawing/2014/main" id="{487C512A-0BFF-46FA-8062-52D25557AFE7}"/>
              </a:ext>
            </a:extLst>
          </p:cNvPr>
          <p:cNvSpPr/>
          <p:nvPr/>
        </p:nvSpPr>
        <p:spPr>
          <a:xfrm>
            <a:off x="179961" y="3403710"/>
            <a:ext cx="3114443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tomcat-embed-core​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74;p10">
            <a:extLst>
              <a:ext uri="{FF2B5EF4-FFF2-40B4-BE49-F238E27FC236}">
                <a16:creationId xmlns:a16="http://schemas.microsoft.com/office/drawing/2014/main" id="{11283471-608C-45E1-B448-EC1BE838736F}"/>
              </a:ext>
            </a:extLst>
          </p:cNvPr>
          <p:cNvCxnSpPr>
            <a:cxnSpLocks/>
          </p:cNvCxnSpPr>
          <p:nvPr/>
        </p:nvCxnSpPr>
        <p:spPr>
          <a:xfrm>
            <a:off x="4024811" y="2864974"/>
            <a:ext cx="0" cy="477526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274;p10">
            <a:extLst>
              <a:ext uri="{FF2B5EF4-FFF2-40B4-BE49-F238E27FC236}">
                <a16:creationId xmlns:a16="http://schemas.microsoft.com/office/drawing/2014/main" id="{48421E5D-0074-417B-B87D-13BBE7A88954}"/>
              </a:ext>
            </a:extLst>
          </p:cNvPr>
          <p:cNvCxnSpPr>
            <a:cxnSpLocks/>
          </p:cNvCxnSpPr>
          <p:nvPr/>
        </p:nvCxnSpPr>
        <p:spPr>
          <a:xfrm>
            <a:off x="1938111" y="2857621"/>
            <a:ext cx="0" cy="477526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272;p10">
            <a:extLst>
              <a:ext uri="{FF2B5EF4-FFF2-40B4-BE49-F238E27FC236}">
                <a16:creationId xmlns:a16="http://schemas.microsoft.com/office/drawing/2014/main" id="{85BB6C0E-DE5C-405A-B2E5-97066DBF068A}"/>
              </a:ext>
            </a:extLst>
          </p:cNvPr>
          <p:cNvCxnSpPr>
            <a:cxnSpLocks/>
          </p:cNvCxnSpPr>
          <p:nvPr/>
        </p:nvCxnSpPr>
        <p:spPr>
          <a:xfrm>
            <a:off x="8673220" y="1644738"/>
            <a:ext cx="2906162" cy="496177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264;p10">
            <a:extLst>
              <a:ext uri="{FF2B5EF4-FFF2-40B4-BE49-F238E27FC236}">
                <a16:creationId xmlns:a16="http://schemas.microsoft.com/office/drawing/2014/main" id="{6ED6DA6E-82EC-4C32-9018-8E13FCA90D3E}"/>
              </a:ext>
            </a:extLst>
          </p:cNvPr>
          <p:cNvSpPr/>
          <p:nvPr/>
        </p:nvSpPr>
        <p:spPr>
          <a:xfrm>
            <a:off x="11466943" y="2290660"/>
            <a:ext cx="572174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272;p10">
            <a:extLst>
              <a:ext uri="{FF2B5EF4-FFF2-40B4-BE49-F238E27FC236}">
                <a16:creationId xmlns:a16="http://schemas.microsoft.com/office/drawing/2014/main" id="{70E7B128-9B2A-4674-A73F-F1BF6FA7C960}"/>
              </a:ext>
            </a:extLst>
          </p:cNvPr>
          <p:cNvCxnSpPr>
            <a:cxnSpLocks/>
          </p:cNvCxnSpPr>
          <p:nvPr/>
        </p:nvCxnSpPr>
        <p:spPr>
          <a:xfrm>
            <a:off x="8997450" y="2871821"/>
            <a:ext cx="0" cy="463832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264;p10">
            <a:extLst>
              <a:ext uri="{FF2B5EF4-FFF2-40B4-BE49-F238E27FC236}">
                <a16:creationId xmlns:a16="http://schemas.microsoft.com/office/drawing/2014/main" id="{D5EC1D32-93C5-4230-BF2B-4692B4C55EED}"/>
              </a:ext>
            </a:extLst>
          </p:cNvPr>
          <p:cNvSpPr/>
          <p:nvPr/>
        </p:nvSpPr>
        <p:spPr>
          <a:xfrm>
            <a:off x="8229084" y="3402504"/>
            <a:ext cx="1918106" cy="45955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spring-jpa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64;p10">
            <a:extLst>
              <a:ext uri="{FF2B5EF4-FFF2-40B4-BE49-F238E27FC236}">
                <a16:creationId xmlns:a16="http://schemas.microsoft.com/office/drawing/2014/main" id="{C556D2D1-5876-417E-AF3C-93B109E4D30D}"/>
              </a:ext>
            </a:extLst>
          </p:cNvPr>
          <p:cNvSpPr/>
          <p:nvPr/>
        </p:nvSpPr>
        <p:spPr>
          <a:xfrm>
            <a:off x="10413794" y="3375243"/>
            <a:ext cx="572174" cy="46864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272;p10">
            <a:extLst>
              <a:ext uri="{FF2B5EF4-FFF2-40B4-BE49-F238E27FC236}">
                <a16:creationId xmlns:a16="http://schemas.microsoft.com/office/drawing/2014/main" id="{40EA3B79-7FE2-438E-974E-602707A6477F}"/>
              </a:ext>
            </a:extLst>
          </p:cNvPr>
          <p:cNvCxnSpPr>
            <a:cxnSpLocks/>
          </p:cNvCxnSpPr>
          <p:nvPr/>
        </p:nvCxnSpPr>
        <p:spPr>
          <a:xfrm>
            <a:off x="10699881" y="2857621"/>
            <a:ext cx="0" cy="435834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" name="Google Shape;264;p10">
            <a:extLst>
              <a:ext uri="{FF2B5EF4-FFF2-40B4-BE49-F238E27FC236}">
                <a16:creationId xmlns:a16="http://schemas.microsoft.com/office/drawing/2014/main" id="{396A7D6C-5F75-482A-9CBE-79C045B43352}"/>
              </a:ext>
            </a:extLst>
          </p:cNvPr>
          <p:cNvSpPr/>
          <p:nvPr/>
        </p:nvSpPr>
        <p:spPr>
          <a:xfrm>
            <a:off x="7233899" y="3390552"/>
            <a:ext cx="633200" cy="45966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bg-BG"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274;p10">
            <a:extLst>
              <a:ext uri="{FF2B5EF4-FFF2-40B4-BE49-F238E27FC236}">
                <a16:creationId xmlns:a16="http://schemas.microsoft.com/office/drawing/2014/main" id="{075B4FFA-AB2D-40A7-BD51-771B2DED6DF0}"/>
              </a:ext>
            </a:extLst>
          </p:cNvPr>
          <p:cNvCxnSpPr>
            <a:cxnSpLocks/>
          </p:cNvCxnSpPr>
          <p:nvPr/>
        </p:nvCxnSpPr>
        <p:spPr>
          <a:xfrm>
            <a:off x="7550499" y="2870744"/>
            <a:ext cx="0" cy="434976"/>
          </a:xfrm>
          <a:prstGeom prst="straightConnector1">
            <a:avLst/>
          </a:prstGeom>
          <a:noFill/>
          <a:ln w="508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31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6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37" grpId="0" animBg="1"/>
      <p:bldP spid="21" grpId="0" animBg="1"/>
      <p:bldP spid="25" grpId="0" animBg="1"/>
      <p:bldP spid="26" grpId="0" animBg="1"/>
      <p:bldP spid="40" grpId="0" animBg="1"/>
      <p:bldP spid="46" grpId="0" animBg="1"/>
      <p:bldP spid="51" grpId="0" animBg="1"/>
      <p:bldP spid="7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Command Line Interface </a:t>
            </a:r>
            <a:r>
              <a:rPr lang="bg-BG" dirty="0"/>
              <a:t>-</a:t>
            </a:r>
            <a:r>
              <a:rPr lang="en-US" dirty="0"/>
              <a:t> Spring Boot software to run and test Spring Boot applications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Spring Boot CLI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59" y="2438401"/>
            <a:ext cx="10605426" cy="384951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0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>
            <a:spLocks noGrp="1"/>
          </p:cNvSpPr>
          <p:nvPr>
            <p:ph type="body" idx="1"/>
          </p:nvPr>
        </p:nvSpPr>
        <p:spPr>
          <a:xfrm>
            <a:off x="190500" y="1195388"/>
            <a:ext cx="11817350" cy="52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lvl="0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r>
              <a:rPr lang="en-US" dirty="0"/>
              <a:t>Expose different types of information about the </a:t>
            </a:r>
            <a:r>
              <a:rPr lang="en-US" b="1" dirty="0">
                <a:solidFill>
                  <a:schemeClr val="lt1"/>
                </a:solidFill>
              </a:rPr>
              <a:t>running</a:t>
            </a:r>
            <a:r>
              <a:rPr lang="en-US" dirty="0">
                <a:solidFill>
                  <a:schemeClr val="lt1"/>
                </a:solidFill>
              </a:rPr>
              <a:t>            </a:t>
            </a:r>
            <a:r>
              <a:rPr lang="en-US" b="1" dirty="0">
                <a:solidFill>
                  <a:schemeClr val="lt1"/>
                </a:solidFill>
              </a:rPr>
              <a:t>application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92" name="Google Shape;292;p12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Boot Actuator</a:t>
            </a:r>
            <a:endParaRPr/>
          </a:p>
        </p:txBody>
      </p:sp>
      <p:pic>
        <p:nvPicPr>
          <p:cNvPr id="295" name="Google Shape;29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269" y="4615327"/>
            <a:ext cx="9713554" cy="198510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2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7;p7">
            <a:extLst>
              <a:ext uri="{FF2B5EF4-FFF2-40B4-BE49-F238E27FC236}">
                <a16:creationId xmlns:a16="http://schemas.microsoft.com/office/drawing/2014/main" id="{4CCF62D1-BB1B-489E-A3B9-7FDDFB52146C}"/>
              </a:ext>
            </a:extLst>
          </p:cNvPr>
          <p:cNvSpPr/>
          <p:nvPr/>
        </p:nvSpPr>
        <p:spPr>
          <a:xfrm>
            <a:off x="338223" y="2711535"/>
            <a:ext cx="11658600" cy="371622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rPr>
              <a:t>build.gradle</a:t>
            </a:r>
            <a:endParaRPr b="1">
              <a:solidFill>
                <a:srgbClr val="1A334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236;p7">
            <a:extLst>
              <a:ext uri="{FF2B5EF4-FFF2-40B4-BE49-F238E27FC236}">
                <a16:creationId xmlns:a16="http://schemas.microsoft.com/office/drawing/2014/main" id="{1DD21F45-BB88-40BE-8250-088F91EC8E61}"/>
              </a:ext>
            </a:extLst>
          </p:cNvPr>
          <p:cNvSpPr/>
          <p:nvPr/>
        </p:nvSpPr>
        <p:spPr>
          <a:xfrm>
            <a:off x="338223" y="3084419"/>
            <a:ext cx="11658600" cy="819415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dependencies {</a:t>
            </a:r>
          </a:p>
          <a:p>
            <a:pPr>
              <a:lnSpc>
                <a:spcPct val="105000"/>
              </a:lnSpc>
            </a:pPr>
            <a:r>
              <a:rPr lang="en-US" sz="15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    </a:t>
            </a:r>
            <a:r>
              <a:rPr lang="en-US" sz="15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compileOnly</a:t>
            </a:r>
            <a:r>
              <a:rPr lang="en-US" sz="15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5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org.springframework.boot:</a:t>
            </a:r>
            <a:r>
              <a:rPr lang="en-US" sz="1500" b="1" dirty="0" err="1">
                <a:solidFill>
                  <a:schemeClr val="lt1"/>
                </a:solidFill>
                <a:latin typeface="Consolas"/>
                <a:ea typeface="Consolas"/>
                <a:sym typeface="Consolas"/>
              </a:rPr>
              <a:t>spring-boot-starter-actuator</a:t>
            </a:r>
            <a:r>
              <a:rPr lang="en-US" sz="15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lang="en-US" sz="1500" b="1" dirty="0">
              <a:solidFill>
                <a:schemeClr val="dk2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>
            <a:spLocks noGrp="1"/>
          </p:cNvSpPr>
          <p:nvPr>
            <p:ph type="body" idx="1"/>
          </p:nvPr>
        </p:nvSpPr>
        <p:spPr>
          <a:xfrm>
            <a:off x="190500" y="1195388"/>
            <a:ext cx="11817350" cy="52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indent="-457200">
              <a:spcBef>
                <a:spcPts val="0"/>
              </a:spcBef>
              <a:buSzPts val="3300"/>
              <a:buFont typeface="Wingdings" panose="05000000000000000000" pitchFamily="2" charset="2"/>
              <a:buChar char="§"/>
            </a:pPr>
            <a:r>
              <a:rPr lang="en-US" sz="3400" dirty="0"/>
              <a:t>Spring provides </a:t>
            </a:r>
            <a:r>
              <a:rPr lang="en-US" sz="3400" b="1" dirty="0">
                <a:solidFill>
                  <a:schemeClr val="lt1"/>
                </a:solidFill>
              </a:rPr>
              <a:t>Inversion of Control </a:t>
            </a:r>
            <a:r>
              <a:rPr lang="en-US" sz="3400" dirty="0"/>
              <a:t>and </a:t>
            </a:r>
            <a:r>
              <a:rPr lang="en-US" sz="3400" b="1" dirty="0">
                <a:solidFill>
                  <a:schemeClr val="lt1"/>
                </a:solidFill>
              </a:rPr>
              <a:t>Dependency Injection</a:t>
            </a:r>
            <a:endParaRPr lang="bg-BG" sz="3400" b="1" dirty="0">
              <a:solidFill>
                <a:schemeClr val="lt1"/>
              </a:solidFill>
            </a:endParaRPr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Inversion of Control</a:t>
            </a:r>
            <a:endParaRPr/>
          </a:p>
        </p:txBody>
      </p:sp>
      <p:sp>
        <p:nvSpPr>
          <p:cNvPr id="303" name="Google Shape;303;p13"/>
          <p:cNvSpPr/>
          <p:nvPr/>
        </p:nvSpPr>
        <p:spPr>
          <a:xfrm>
            <a:off x="304800" y="2528504"/>
            <a:ext cx="5715000" cy="2419124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//Traditional Way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8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UserServiceImpl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implements </a:t>
            </a:r>
            <a:r>
              <a:rPr lang="en-US" sz="18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BEE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-US" sz="18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UserRepository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userRepository</a:t>
            </a: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-US" sz="1800" b="1" dirty="0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8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UserRepositoryImpl</a:t>
            </a:r>
            <a:r>
              <a:rPr lang="en-US" sz="18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4" name="Google Shape;304;p13"/>
          <p:cNvSpPr/>
          <p:nvPr/>
        </p:nvSpPr>
        <p:spPr>
          <a:xfrm>
            <a:off x="304800" y="2098392"/>
            <a:ext cx="5715000" cy="436255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UserServiceImpl.java</a:t>
            </a: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6281822" y="2528503"/>
            <a:ext cx="5715000" cy="2419124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//Dependency Injection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@Service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UserServiceImpl implements UserService {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@Autowired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UserRepository userRepository;</a:t>
            </a:r>
            <a:endParaRPr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06" name="Google Shape;306;p13"/>
          <p:cNvSpPr/>
          <p:nvPr/>
        </p:nvSpPr>
        <p:spPr>
          <a:xfrm>
            <a:off x="6292850" y="2092248"/>
            <a:ext cx="5715000" cy="436255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UserServiceImpl.java</a:t>
            </a: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1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Spring IoC</a:t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>
            <a:off x="5181600" y="1371600"/>
            <a:ext cx="6705600" cy="2514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190406" y="1376127"/>
            <a:ext cx="3962400" cy="13716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Meta Data:</a:t>
            </a:r>
            <a:endParaRPr/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AutoNum type="arabicPeriod"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XML Config</a:t>
            </a:r>
            <a:endParaRPr/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AutoNum type="arabicPeriod"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Java Config</a:t>
            </a:r>
            <a:endParaRPr sz="2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5334001" y="1597978"/>
            <a:ext cx="2831395" cy="2051684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Automatic Beans: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@Component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@Service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@Repository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5181600" y="4653915"/>
            <a:ext cx="6717127" cy="166497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Fully Configured System</a:t>
            </a:r>
            <a:endParaRPr sz="2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8487158" y="1597978"/>
            <a:ext cx="3141365" cy="8382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Explicit Beans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@Bean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p14"/>
          <p:cNvCxnSpPr/>
          <p:nvPr/>
        </p:nvCxnSpPr>
        <p:spPr>
          <a:xfrm>
            <a:off x="4419601" y="2574000"/>
            <a:ext cx="559601" cy="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9" name="Google Shape;319;p14"/>
          <p:cNvCxnSpPr/>
          <p:nvPr/>
        </p:nvCxnSpPr>
        <p:spPr>
          <a:xfrm>
            <a:off x="8610600" y="4038600"/>
            <a:ext cx="0" cy="45720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" name="Google Shape;320;p14"/>
          <p:cNvSpPr txBox="1"/>
          <p:nvPr/>
        </p:nvSpPr>
        <p:spPr>
          <a:xfrm>
            <a:off x="11058581" y="3236204"/>
            <a:ext cx="7238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IoC</a:t>
            </a:r>
            <a:endParaRPr/>
          </a:p>
        </p:txBody>
      </p:sp>
      <p:sp>
        <p:nvSpPr>
          <p:cNvPr id="321" name="Google Shape;321;p1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14;p14">
            <a:extLst>
              <a:ext uri="{FF2B5EF4-FFF2-40B4-BE49-F238E27FC236}">
                <a16:creationId xmlns:a16="http://schemas.microsoft.com/office/drawing/2014/main" id="{0E0B02A0-7EE9-4C17-8423-B43A69C439ED}"/>
              </a:ext>
            </a:extLst>
          </p:cNvPr>
          <p:cNvSpPr/>
          <p:nvPr/>
        </p:nvSpPr>
        <p:spPr>
          <a:xfrm>
            <a:off x="190406" y="2941942"/>
            <a:ext cx="3962400" cy="94425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sz="28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/>
      <p:bldP spid="315" grpId="0" animBg="1"/>
      <p:bldP spid="316" grpId="0" animBg="1"/>
      <p:bldP spid="317" grpId="0" animBg="1"/>
      <p:bldP spid="32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Object that is </a:t>
            </a:r>
            <a:r>
              <a:rPr lang="en-US" b="1" dirty="0">
                <a:solidFill>
                  <a:schemeClr val="bg1"/>
                </a:solidFill>
              </a:rPr>
              <a:t>instantiated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assembled</a:t>
            </a:r>
            <a:r>
              <a:rPr lang="en-US" dirty="0"/>
              <a:t>, and otherwise managed by a </a:t>
            </a:r>
            <a:r>
              <a:rPr lang="en-US" b="1" dirty="0">
                <a:solidFill>
                  <a:schemeClr val="bg1"/>
                </a:solidFill>
              </a:rPr>
              <a:t>Spring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IoC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container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3000" y="3124200"/>
            <a:ext cx="99822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Dog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implements Animal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private String name;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public Dog() {}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//GETTERS AND SETTERS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3000" y="2687945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Dog.java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44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 Declaration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16106" y="2182712"/>
            <a:ext cx="9982200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@SpringBootApplication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@Bean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Animal getDog(){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new Dog();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106" y="1777639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MainApplication.java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087471" y="3387242"/>
            <a:ext cx="2971800" cy="551227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Bean 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9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Bean from Application Context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6000" y="1795255"/>
            <a:ext cx="1087703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@SpringBootApplication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static void main(String[] args)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ApplicationContext context = SpringApplication.run(MainApplication.class, args);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Animal dog = context.getBean(Dog.class);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System.out.println("DOG: " + dog.getClass().getSimpleName());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000" y="1359000"/>
            <a:ext cx="1087703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4764630"/>
            <a:ext cx="5898391" cy="17603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8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2631000" y="1113359"/>
            <a:ext cx="8505000" cy="4790642"/>
          </a:xfrm>
        </p:spPr>
        <p:txBody>
          <a:bodyPr/>
          <a:lstStyle/>
          <a:p>
            <a:r>
              <a:rPr lang="en-US" dirty="0"/>
              <a:t>There are part of Beans scopes:</a:t>
            </a:r>
          </a:p>
          <a:p>
            <a:pPr lvl="1"/>
            <a:r>
              <a:rPr lang="en-US" dirty="0"/>
              <a:t>Singleton</a:t>
            </a:r>
          </a:p>
          <a:p>
            <a:pPr lvl="1"/>
            <a:r>
              <a:rPr lang="en-US" dirty="0"/>
              <a:t>Prototype</a:t>
            </a:r>
          </a:p>
          <a:p>
            <a:pPr lvl="1"/>
            <a:r>
              <a:rPr lang="en-US" dirty="0"/>
              <a:t>Request</a:t>
            </a:r>
          </a:p>
          <a:p>
            <a:pPr lvl="1"/>
            <a:r>
              <a:rPr lang="en-US" dirty="0"/>
              <a:t>Session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Beans Scopes in Spring Framework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8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ов контейне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Container creates a </a:t>
            </a:r>
            <a:r>
              <a:rPr lang="en-US" b="1" dirty="0">
                <a:solidFill>
                  <a:schemeClr val="bg1"/>
                </a:solidFill>
              </a:rPr>
              <a:t>single instance </a:t>
            </a:r>
            <a:r>
              <a:rPr lang="en-US" dirty="0"/>
              <a:t>of that bean, and all requests for that bean name will return the </a:t>
            </a:r>
            <a:r>
              <a:rPr lang="en-US" b="1" dirty="0">
                <a:solidFill>
                  <a:schemeClr val="bg1"/>
                </a:solidFill>
              </a:rPr>
              <a:t>same object</a:t>
            </a:r>
            <a:r>
              <a:rPr lang="en-US" dirty="0"/>
              <a:t>, which is cached</a:t>
            </a:r>
          </a:p>
          <a:p>
            <a:r>
              <a:rPr lang="en-US" dirty="0"/>
              <a:t>This is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scope</a:t>
            </a:r>
          </a:p>
        </p:txBody>
      </p:sp>
      <p:sp>
        <p:nvSpPr>
          <p:cNvPr id="8" name="Заглавие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Singletone Scope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056000" y="4149000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@Bean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@Scope("singleton") &lt;- Can be omitted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public Student student()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new Student();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82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3879000"/>
            <a:ext cx="4005000" cy="225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ов контейне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Will return a different instance every time it is requested from the container</a:t>
            </a:r>
          </a:p>
        </p:txBody>
      </p:sp>
      <p:sp>
        <p:nvSpPr>
          <p:cNvPr id="8" name="Заглавие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Scope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011000" y="3384000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@Bean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@Scope("prototype")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public Student student()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new Student();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3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>
            <a:spLocks noGrp="1"/>
          </p:cNvSpPr>
          <p:nvPr>
            <p:ph type="body" idx="1"/>
          </p:nvPr>
        </p:nvSpPr>
        <p:spPr>
          <a:xfrm>
            <a:off x="190500" y="1195388"/>
            <a:ext cx="11817350" cy="52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marL="360363" lvl="0" indent="-36036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 dirty="0"/>
              <a:t>The default one is </a:t>
            </a:r>
            <a:r>
              <a:rPr lang="en-US" b="1" dirty="0">
                <a:solidFill>
                  <a:schemeClr val="lt1"/>
                </a:solidFill>
              </a:rPr>
              <a:t>Singleton</a:t>
            </a:r>
            <a:r>
              <a:rPr lang="en-US" dirty="0"/>
              <a:t>. It is easy to change to </a:t>
            </a:r>
            <a:r>
              <a:rPr lang="en-US" b="1" dirty="0">
                <a:solidFill>
                  <a:schemeClr val="lt1"/>
                </a:solidFill>
              </a:rPr>
              <a:t>Prototype</a:t>
            </a:r>
            <a:endParaRPr dirty="0"/>
          </a:p>
          <a:p>
            <a:pPr marL="360363" lvl="0" indent="-14459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endParaRPr dirty="0"/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Bean Scope</a:t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2264466" y="3723862"/>
            <a:ext cx="3069685" cy="206733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223533" y="3723861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205380" y="4487518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B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223533" y="5274365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6869737" y="3723861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6851584" y="4487518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6869737" y="5274365"/>
            <a:ext cx="1776120" cy="49033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 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8927138" y="3723862"/>
            <a:ext cx="3069685" cy="206733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2911247" y="4512365"/>
            <a:ext cx="1776120" cy="490330"/>
          </a:xfrm>
          <a:prstGeom prst="rect">
            <a:avLst/>
          </a:prstGeom>
          <a:solidFill>
            <a:srgbClr val="FFC6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1"/>
          <p:cNvSpPr/>
          <p:nvPr/>
        </p:nvSpPr>
        <p:spPr>
          <a:xfrm>
            <a:off x="9573919" y="3842702"/>
            <a:ext cx="1776120" cy="490330"/>
          </a:xfrm>
          <a:prstGeom prst="rect">
            <a:avLst/>
          </a:prstGeom>
          <a:solidFill>
            <a:srgbClr val="FFC6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9573919" y="4512365"/>
            <a:ext cx="1776120" cy="490330"/>
          </a:xfrm>
          <a:prstGeom prst="rect">
            <a:avLst/>
          </a:prstGeom>
          <a:solidFill>
            <a:srgbClr val="FFC6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9573919" y="5172619"/>
            <a:ext cx="1776120" cy="490330"/>
          </a:xfrm>
          <a:prstGeom prst="rect">
            <a:avLst/>
          </a:prstGeom>
          <a:solidFill>
            <a:srgbClr val="FFC6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21"/>
          <p:cNvCxnSpPr/>
          <p:nvPr/>
        </p:nvCxnSpPr>
        <p:spPr>
          <a:xfrm>
            <a:off x="6096000" y="3124200"/>
            <a:ext cx="0" cy="3200400"/>
          </a:xfrm>
          <a:prstGeom prst="straightConnector1">
            <a:avLst/>
          </a:prstGeom>
          <a:noFill/>
          <a:ln w="25400" cap="flat" cmpd="sng">
            <a:solidFill>
              <a:srgbClr val="FF9D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21"/>
          <p:cNvSpPr txBox="1"/>
          <p:nvPr/>
        </p:nvSpPr>
        <p:spPr>
          <a:xfrm>
            <a:off x="2128513" y="2699906"/>
            <a:ext cx="15654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Singleton</a:t>
            </a:r>
            <a:endParaRPr/>
          </a:p>
        </p:txBody>
      </p:sp>
      <p:sp>
        <p:nvSpPr>
          <p:cNvPr id="392" name="Google Shape;392;p21"/>
          <p:cNvSpPr txBox="1"/>
          <p:nvPr/>
        </p:nvSpPr>
        <p:spPr>
          <a:xfrm>
            <a:off x="8008451" y="2692331"/>
            <a:ext cx="16689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/>
          </a:p>
        </p:txBody>
      </p:sp>
      <p:cxnSp>
        <p:nvCxnSpPr>
          <p:cNvPr id="393" name="Google Shape;393;p21"/>
          <p:cNvCxnSpPr/>
          <p:nvPr/>
        </p:nvCxnSpPr>
        <p:spPr>
          <a:xfrm>
            <a:off x="2128514" y="4038601"/>
            <a:ext cx="690887" cy="473765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4" name="Google Shape;394;p21"/>
          <p:cNvCxnSpPr/>
          <p:nvPr/>
        </p:nvCxnSpPr>
        <p:spPr>
          <a:xfrm>
            <a:off x="2114679" y="4740965"/>
            <a:ext cx="622404" cy="12954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p21"/>
          <p:cNvCxnSpPr/>
          <p:nvPr/>
        </p:nvCxnSpPr>
        <p:spPr>
          <a:xfrm rot="10800000" flipH="1">
            <a:off x="2105887" y="5033342"/>
            <a:ext cx="631196" cy="494471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6" name="Google Shape;396;p21"/>
          <p:cNvCxnSpPr/>
          <p:nvPr/>
        </p:nvCxnSpPr>
        <p:spPr>
          <a:xfrm>
            <a:off x="8797189" y="4038600"/>
            <a:ext cx="622404" cy="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21"/>
          <p:cNvCxnSpPr/>
          <p:nvPr/>
        </p:nvCxnSpPr>
        <p:spPr>
          <a:xfrm>
            <a:off x="8749979" y="4753919"/>
            <a:ext cx="680518" cy="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8" name="Google Shape;398;p21"/>
          <p:cNvCxnSpPr/>
          <p:nvPr/>
        </p:nvCxnSpPr>
        <p:spPr>
          <a:xfrm rot="10800000" flipH="1">
            <a:off x="8749979" y="5519530"/>
            <a:ext cx="669614" cy="8282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9" name="Google Shape;399;p21"/>
          <p:cNvSpPr/>
          <p:nvPr/>
        </p:nvSpPr>
        <p:spPr>
          <a:xfrm>
            <a:off x="9509210" y="1848035"/>
            <a:ext cx="2255048" cy="861606"/>
          </a:xfrm>
          <a:prstGeom prst="wedgeRoundRectCallout">
            <a:avLst>
              <a:gd name="adj1" fmla="val -42919"/>
              <a:gd name="adj2" fmla="val 75767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Mostly used as State-full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1"/>
          <p:cNvSpPr/>
          <p:nvPr/>
        </p:nvSpPr>
        <p:spPr>
          <a:xfrm>
            <a:off x="3559843" y="1838300"/>
            <a:ext cx="2255048" cy="861606"/>
          </a:xfrm>
          <a:prstGeom prst="wedgeRoundRectCallout">
            <a:avLst>
              <a:gd name="adj1" fmla="val -42919"/>
              <a:gd name="adj2" fmla="val 75767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Mostly used as State-less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1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 Lifecycle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685801" y="15240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Instantiation</a:t>
            </a:r>
            <a:endParaRPr lang="bg-BG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3801" y="198120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51163" y="1527313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Set Properties</a:t>
            </a:r>
            <a:endParaRPr lang="bg-BG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99163" y="1984513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421563" y="15240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Set Name</a:t>
            </a:r>
            <a:endParaRPr lang="bg-BG" sz="2800" dirty="0"/>
          </a:p>
        </p:txBody>
      </p:sp>
      <p:sp>
        <p:nvSpPr>
          <p:cNvPr id="13" name="Rectangle 12"/>
          <p:cNvSpPr/>
          <p:nvPr/>
        </p:nvSpPr>
        <p:spPr>
          <a:xfrm>
            <a:off x="8456418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Set Application Context</a:t>
            </a:r>
            <a:endParaRPr lang="bg-BG" sz="2800" dirty="0"/>
          </a:p>
        </p:txBody>
      </p:sp>
      <p:sp>
        <p:nvSpPr>
          <p:cNvPr id="14" name="Rectangle 13"/>
          <p:cNvSpPr/>
          <p:nvPr/>
        </p:nvSpPr>
        <p:spPr>
          <a:xfrm>
            <a:off x="4562827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 Initialization</a:t>
            </a:r>
            <a:endParaRPr lang="bg-BG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554527" y="3733800"/>
            <a:ext cx="60423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85800" y="320040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Initialization</a:t>
            </a:r>
            <a:endParaRPr lang="bg-BG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11482" y="3657600"/>
            <a:ext cx="60423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981201" y="4343400"/>
            <a:ext cx="1" cy="533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982201" y="2552700"/>
            <a:ext cx="1" cy="533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6081" y="5072270"/>
            <a:ext cx="2790239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Post Initialization</a:t>
            </a:r>
            <a:endParaRPr lang="bg-BG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11482" y="552947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51162" y="5072270"/>
            <a:ext cx="279023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Bean is ready</a:t>
            </a:r>
            <a:endParaRPr lang="bg-BG" sz="28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581883" y="5529470"/>
            <a:ext cx="55960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421563" y="5072270"/>
            <a:ext cx="2790239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Bean is destroyed</a:t>
            </a:r>
            <a:endParaRPr lang="bg-BG" sz="2800" dirty="0"/>
          </a:p>
        </p:txBody>
      </p:sp>
      <p:sp>
        <p:nvSpPr>
          <p:cNvPr id="30" name="AutoShape 25"/>
          <p:cNvSpPr>
            <a:spLocks noChangeArrowheads="1"/>
          </p:cNvSpPr>
          <p:nvPr/>
        </p:nvSpPr>
        <p:spPr bwMode="auto">
          <a:xfrm>
            <a:off x="9530108" y="4343400"/>
            <a:ext cx="2628900" cy="843170"/>
          </a:xfrm>
          <a:prstGeom prst="wedgeRoundRectCallout">
            <a:avLst>
              <a:gd name="adj1" fmla="val -35513"/>
              <a:gd name="adj2" fmla="val 6600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  Shutdown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99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7" grpId="0" animBg="1"/>
      <p:bldP spid="22" grpId="0" animBg="1"/>
      <p:bldP spid="25" grpId="0" animBg="1"/>
      <p:bldP spid="29" grpId="0" animBg="1"/>
      <p:bldP spid="3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 Lifecycle Demo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9212" y="2007899"/>
            <a:ext cx="9982200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@SpringBootApplication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MainApplication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static void main(String[] args)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ApplicationContext context = 		 	SpringApplication.run(MainApplication.class, args);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((AbstractApplicationContext)context).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@Bean(destroyMethod = "destroy", initMethod = "init")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Animal getDog(){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return new Dog();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89212" y="1571644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83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Bean Lifecycle Demo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5071" y="1562704"/>
            <a:ext cx="9726706" cy="52952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Dog implements Animal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Dog()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Instantiation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void init(){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Initializing..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void destroy(){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System.out.println("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Destroying..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5071" y="1120526"/>
            <a:ext cx="9726706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MainApplication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36" y="4839071"/>
            <a:ext cx="3579675" cy="15526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3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Spring calls methods annotated with </a:t>
            </a:r>
            <a:r>
              <a:rPr lang="en-US" i="1" dirty="0">
                <a:solidFill>
                  <a:schemeClr val="bg1"/>
                </a:solidFill>
              </a:rPr>
              <a:t>@</a:t>
            </a:r>
            <a:r>
              <a:rPr lang="en-US" b="1" i="1" dirty="0">
                <a:solidFill>
                  <a:schemeClr val="bg1"/>
                </a:solidFill>
              </a:rPr>
              <a:t>PostConstruct</a:t>
            </a:r>
            <a:r>
              <a:rPr lang="en-US" dirty="0"/>
              <a:t> only once, just after the initialization of bean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PostConstruct Annotation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8350" y="2529000"/>
            <a:ext cx="9982200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@Component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public class DbInit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private final UserRepository userRepository;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public DbUnit(UserRepository userRepository)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	{ this. userRepository = userRepository;}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@PostConstruct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private void postConstruct()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    User admin = new User("admin", "admin password");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    User normalUser = new User("user", "user password");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    userRepository.save(admin, normalUser);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    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12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method annotated with </a:t>
            </a:r>
            <a:r>
              <a:rPr lang="en-US" b="1" dirty="0">
                <a:solidFill>
                  <a:schemeClr val="bg1"/>
                </a:solidFill>
              </a:rPr>
              <a:t>@PreDestroy</a:t>
            </a:r>
            <a:r>
              <a:rPr lang="en-US" dirty="0"/>
              <a:t> runs only once, just before Spring removes our bean from the application context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PreDestroy Annotation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6000" y="2886461"/>
            <a:ext cx="9982200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@Component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UserRepository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private DbConnection dbConnection;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@PreDestroy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public void preDestroy()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    dbConnection.close();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55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BeanNameAware makes the object aware of the bean name defined in the container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BeanNameAware Interface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6306" y="2394000"/>
            <a:ext cx="99822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MyBeanName implements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BeanNameAware</a:t>
            </a:r>
            <a:r>
              <a:rPr lang="en-US" altLang="en-US" b="1" dirty="0">
                <a:latin typeface="Consolas" panose="020B0609020204030204" pitchFamily="49" charset="0"/>
              </a:rPr>
              <a:t> 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public void setBeanName(String beanName)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  System.out.println(beanName);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6306" y="4296286"/>
            <a:ext cx="998220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@Configuration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Config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@Bean </a:t>
            </a:r>
            <a:r>
              <a:rPr lang="en-US" altLang="en-US" b="1" dirty="0"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 = "myCustomBeanName"</a:t>
            </a:r>
            <a:r>
              <a:rPr lang="en-US" altLang="en-US" b="1" dirty="0"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public MyBeanName getMyBeanName()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  return new MyBeanName();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632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BeanFactoryAware is used to </a:t>
            </a:r>
            <a:r>
              <a:rPr lang="en-US" b="1" dirty="0">
                <a:solidFill>
                  <a:schemeClr val="bg1"/>
                </a:solidFill>
              </a:rPr>
              <a:t>inject</a:t>
            </a:r>
            <a:r>
              <a:rPr lang="en-US" dirty="0"/>
              <a:t> the </a:t>
            </a:r>
            <a:r>
              <a:rPr lang="en-US" b="1" dirty="0">
                <a:solidFill>
                  <a:schemeClr val="bg1"/>
                </a:solidFill>
              </a:rPr>
              <a:t>BeanFactory object</a:t>
            </a:r>
          </a:p>
          <a:p>
            <a:r>
              <a:rPr lang="en-US" dirty="0"/>
              <a:t>With the </a:t>
            </a:r>
            <a:r>
              <a:rPr lang="en-US" b="1" dirty="0">
                <a:solidFill>
                  <a:schemeClr val="bg1"/>
                </a:solidFill>
              </a:rPr>
              <a:t>setBeanFactory()</a:t>
            </a:r>
            <a:r>
              <a:rPr lang="en-US" dirty="0"/>
              <a:t> method, we assign the BeanFactory reference from the IoC container to the beanFactory property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BeanFactoryAware Interface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1000" y="3770122"/>
            <a:ext cx="99822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MyBeanFactory implements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BeanFactoryAware</a:t>
            </a:r>
            <a:r>
              <a:rPr lang="en-US" altLang="en-US" b="1" dirty="0">
                <a:latin typeface="Consolas" panose="020B0609020204030204" pitchFamily="49" charset="0"/>
              </a:rPr>
              <a:t>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private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BeanFactory</a:t>
            </a:r>
            <a:r>
              <a:rPr lang="en-US" altLang="en-US" b="1" dirty="0">
                <a:latin typeface="Consolas" panose="020B0609020204030204" pitchFamily="49" charset="0"/>
              </a:rPr>
              <a:t> beanFactory;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public void setBeanFactory(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BeanFactory</a:t>
            </a:r>
            <a:r>
              <a:rPr lang="en-US" altLang="en-US" b="1" dirty="0">
                <a:latin typeface="Consolas" panose="020B0609020204030204" pitchFamily="49" charset="0"/>
              </a:rPr>
              <a:t> beanFactory)throws BeansException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    this.beanFactory = beanFactory;}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public void getMyBeanName()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    MyBeanName myBeanName = beanFactory.getBean(</a:t>
            </a:r>
            <a:r>
              <a:rPr lang="en-US" altLang="en-US" b="1" dirty="0" err="1">
                <a:latin typeface="Consolas" panose="020B0609020204030204" pitchFamily="49" charset="0"/>
              </a:rPr>
              <a:t>MyBeanName.class</a:t>
            </a:r>
            <a:r>
              <a:rPr lang="en-US" altLang="en-US" b="1" dirty="0">
                <a:latin typeface="Consolas" panose="020B06090202040302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    System.out.println(</a:t>
            </a:r>
            <a:r>
              <a:rPr lang="en-US" altLang="en-US" b="1" dirty="0" err="1">
                <a:latin typeface="Consolas" panose="020B0609020204030204" pitchFamily="49" charset="0"/>
              </a:rPr>
              <a:t>beanFactory.isSingleton</a:t>
            </a:r>
            <a:r>
              <a:rPr lang="en-US" altLang="en-US" b="1" dirty="0">
                <a:latin typeface="Consolas" panose="020B0609020204030204" pitchFamily="49" charset="0"/>
              </a:rPr>
              <a:t>("myCustomBeanName"));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    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7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bean implemented </a:t>
            </a:r>
            <a:r>
              <a:rPr lang="en-US" b="1" dirty="0">
                <a:solidFill>
                  <a:schemeClr val="bg1"/>
                </a:solidFill>
              </a:rPr>
              <a:t>InitializingBean</a:t>
            </a:r>
            <a:r>
              <a:rPr lang="en-US" dirty="0"/>
              <a:t>, it will run </a:t>
            </a:r>
            <a:r>
              <a:rPr lang="en-US" b="1" dirty="0">
                <a:solidFill>
                  <a:schemeClr val="bg1"/>
                </a:solidFill>
              </a:rPr>
              <a:t>afterPropertiesSet() </a:t>
            </a:r>
            <a:r>
              <a:rPr lang="en-US" dirty="0"/>
              <a:t>after all bean properties have been set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InitializingBean Interface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21000" y="2529000"/>
            <a:ext cx="99822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@Component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InitializingBeanExampleBean implements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InitializingBean</a:t>
            </a:r>
            <a:r>
              <a:rPr lang="en-US" altLang="en-US" b="1" dirty="0">
                <a:latin typeface="Consolas" panose="020B0609020204030204" pitchFamily="49" charset="0"/>
              </a:rPr>
              <a:t>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private static final Logger LOG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= Logger.getLogger(</a:t>
            </a:r>
            <a:r>
              <a:rPr lang="en-US" altLang="en-US" b="1" dirty="0" err="1">
                <a:latin typeface="Consolas" panose="020B0609020204030204" pitchFamily="49" charset="0"/>
              </a:rPr>
              <a:t>InitializingBeanExampleBean.class</a:t>
            </a:r>
            <a:r>
              <a:rPr lang="en-US" altLang="en-US" b="1" dirty="0">
                <a:latin typeface="Consolas" panose="020B06090202040302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@Autowired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private Environment environment;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public void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afterPropertiesSet() </a:t>
            </a:r>
            <a:r>
              <a:rPr lang="en-US" altLang="en-US" b="1" dirty="0">
                <a:latin typeface="Consolas" panose="020B0609020204030204" pitchFamily="49" charset="0"/>
              </a:rPr>
              <a:t>throws Exception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  LOG.info(</a:t>
            </a:r>
            <a:r>
              <a:rPr lang="en-US" altLang="en-US" b="1" dirty="0" err="1">
                <a:latin typeface="Consolas" panose="020B0609020204030204" pitchFamily="49" charset="0"/>
              </a:rPr>
              <a:t>Arrays.asList</a:t>
            </a:r>
            <a:r>
              <a:rPr lang="en-US" altLang="en-US" b="1" dirty="0">
                <a:latin typeface="Consolas" panose="020B0609020204030204" pitchFamily="49" charset="0"/>
              </a:rPr>
              <a:t>(</a:t>
            </a:r>
            <a:r>
              <a:rPr lang="en-US" altLang="en-US" b="1" dirty="0" err="1">
                <a:latin typeface="Consolas" panose="020B0609020204030204" pitchFamily="49" charset="0"/>
              </a:rPr>
              <a:t>environment.getDefaultProfiles</a:t>
            </a:r>
            <a:r>
              <a:rPr lang="en-US" altLang="en-US" b="1" dirty="0">
                <a:latin typeface="Consolas" panose="020B0609020204030204" pitchFamily="49" charset="0"/>
              </a:rPr>
              <a:t>()));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073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bean implemented </a:t>
            </a:r>
            <a:r>
              <a:rPr lang="en-US" b="1" dirty="0">
                <a:solidFill>
                  <a:schemeClr val="bg1"/>
                </a:solidFill>
              </a:rPr>
              <a:t>DisposableBean</a:t>
            </a:r>
            <a:r>
              <a:rPr lang="en-US" dirty="0"/>
              <a:t>, it will run </a:t>
            </a:r>
            <a:r>
              <a:rPr lang="en-US" b="1" dirty="0">
                <a:solidFill>
                  <a:schemeClr val="bg1"/>
                </a:solidFill>
              </a:rPr>
              <a:t>destroy() </a:t>
            </a:r>
            <a:r>
              <a:rPr lang="en-US" dirty="0"/>
              <a:t>after Spring container is released the bean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DisposableBean Interface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21000" y="3204000"/>
            <a:ext cx="9982200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@Component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public class Bean2 implements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DisposableBean</a:t>
            </a:r>
            <a:r>
              <a:rPr lang="en-US" altLang="en-US" b="1" dirty="0">
                <a:latin typeface="Consolas" panose="020B0609020204030204" pitchFamily="49" charset="0"/>
              </a:rPr>
              <a:t>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public void </a:t>
            </a:r>
            <a:r>
              <a:rPr lang="en-US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destroy() </a:t>
            </a:r>
            <a:r>
              <a:rPr lang="en-US" altLang="en-US" b="1" dirty="0">
                <a:latin typeface="Consolas" panose="020B0609020204030204" pitchFamily="49" charset="0"/>
              </a:rPr>
              <a:t>throws Exception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  System.out.println(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      "Callback triggered - DisposableBean.");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39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>
          <a:xfrm>
            <a:off x="2271000" y="1108911"/>
            <a:ext cx="9585000" cy="5546589"/>
          </a:xfrm>
        </p:spPr>
        <p:txBody>
          <a:bodyPr/>
          <a:lstStyle/>
          <a:p>
            <a:r>
              <a:rPr lang="en-US" dirty="0"/>
              <a:t>Various properties can be specified inside </a:t>
            </a:r>
            <a:br>
              <a:rPr lang="en-US" dirty="0"/>
            </a:br>
            <a:r>
              <a:rPr lang="en-US" dirty="0"/>
              <a:t>your </a:t>
            </a:r>
            <a:r>
              <a:rPr lang="en-US" b="1" dirty="0" err="1">
                <a:solidFill>
                  <a:schemeClr val="lt1"/>
                </a:solidFill>
              </a:rPr>
              <a:t>application.yaml</a:t>
            </a:r>
            <a:r>
              <a:rPr lang="en-US" dirty="0"/>
              <a:t> file</a:t>
            </a:r>
          </a:p>
          <a:p>
            <a:r>
              <a:rPr lang="en-US" dirty="0"/>
              <a:t>Property contributions can come </a:t>
            </a:r>
            <a:br>
              <a:rPr lang="en-US" dirty="0"/>
            </a:br>
            <a:r>
              <a:rPr lang="en-US" dirty="0"/>
              <a:t>from </a:t>
            </a:r>
            <a:r>
              <a:rPr lang="en-US" b="1" dirty="0">
                <a:solidFill>
                  <a:schemeClr val="bg1"/>
                </a:solidFill>
              </a:rPr>
              <a:t>additional jar files</a:t>
            </a:r>
          </a:p>
          <a:p>
            <a:r>
              <a:rPr lang="en-US" dirty="0"/>
              <a:t>You can define your </a:t>
            </a:r>
            <a:r>
              <a:rPr lang="en-US" b="1" dirty="0">
                <a:solidFill>
                  <a:schemeClr val="bg1"/>
                </a:solidFill>
              </a:rPr>
              <a:t>own properties </a:t>
            </a:r>
          </a:p>
          <a:p>
            <a:r>
              <a:rPr lang="en-US" b="1" dirty="0">
                <a:hlinkClick r:id="rId2"/>
              </a:rPr>
              <a:t>Link to documentation</a:t>
            </a:r>
            <a:endParaRPr lang="en-US" b="1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Common Application Properties 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Properties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006"/>
            <a:ext cx="109584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spring.datasource.driverClassName=</a:t>
            </a:r>
            <a:r>
              <a:rPr lang="en-US" sz="2000" b="1" dirty="0" err="1">
                <a:latin typeface="Consolas" panose="020B0609020204030204" pitchFamily="49" charset="0"/>
              </a:rPr>
              <a:t>com.mysql.cj.jdbc.Driver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spring.datasource.url=</a:t>
            </a:r>
            <a:r>
              <a:rPr lang="en-US" sz="2000" b="1" dirty="0" err="1">
                <a:latin typeface="Consolas" panose="020B0609020204030204" pitchFamily="49" charset="0"/>
              </a:rPr>
              <a:t>jdbc:mysql</a:t>
            </a:r>
            <a:r>
              <a:rPr lang="en-US" sz="2000" b="1" dirty="0">
                <a:latin typeface="Consolas" panose="020B0609020204030204" pitchFamily="49" charset="0"/>
              </a:rPr>
              <a:t>://localhost:3306/</a:t>
            </a:r>
            <a:r>
              <a:rPr lang="en-US" sz="2000" b="1" dirty="0" err="1">
                <a:latin typeface="Consolas" panose="020B0609020204030204" pitchFamily="49" charset="0"/>
              </a:rPr>
              <a:t>thymeleaf_adv_lab_exam_db?createDatabaseIfNotExist</a:t>
            </a:r>
            <a:r>
              <a:rPr lang="en-US" sz="2000" b="1" dirty="0">
                <a:latin typeface="Consolas" panose="020B0609020204030204" pitchFamily="49" charset="0"/>
              </a:rPr>
              <a:t>=true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spring.datasource.username</a:t>
            </a:r>
            <a:r>
              <a:rPr lang="en-US" sz="2000" b="1" dirty="0">
                <a:latin typeface="Consolas" panose="020B0609020204030204" pitchFamily="49" charset="0"/>
              </a:rPr>
              <a:t>=root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spring.datasource.password</a:t>
            </a:r>
            <a:r>
              <a:rPr lang="en-US" sz="2000" b="1" dirty="0">
                <a:latin typeface="Consolas" panose="020B0609020204030204" pitchFamily="49" charset="0"/>
              </a:rPr>
              <a:t>=12345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spring.jpa.properties.hibernate.dialect</a:t>
            </a:r>
            <a:r>
              <a:rPr lang="en-US" sz="2000" b="1" dirty="0">
                <a:latin typeface="Consolas" panose="020B0609020204030204" pitchFamily="49" charset="0"/>
              </a:rPr>
              <a:t> = org.hibernate.dialect.MySQL8Dialect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spring.jpa.properties.hibernate.format_sql</a:t>
            </a:r>
            <a:r>
              <a:rPr lang="en-US" sz="2000" b="1" dirty="0">
                <a:latin typeface="Consolas" panose="020B0609020204030204" pitchFamily="49" charset="0"/>
              </a:rPr>
              <a:t> = TRUE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spring.jpa.hibernate.ddl</a:t>
            </a:r>
            <a:r>
              <a:rPr lang="en-US" sz="2000" b="1" dirty="0">
                <a:latin typeface="Consolas" panose="020B0609020204030204" pitchFamily="49" charset="0"/>
              </a:rPr>
              <a:t>-auto = update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spring.jpa.open</a:t>
            </a:r>
            <a:r>
              <a:rPr lang="en-US" sz="2000" b="1" dirty="0">
                <a:latin typeface="Consolas" panose="020B0609020204030204" pitchFamily="49" charset="0"/>
              </a:rPr>
              <a:t>-in-view=false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logging.level.org = WARN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logging.level.blog</a:t>
            </a:r>
            <a:r>
              <a:rPr lang="en-US" sz="2000" b="1" dirty="0">
                <a:latin typeface="Consolas" panose="020B0609020204030204" pitchFamily="49" charset="0"/>
              </a:rPr>
              <a:t> = WARN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logging.level.org.hibernate.SQL</a:t>
            </a:r>
            <a:r>
              <a:rPr lang="en-US" sz="2000" b="1" dirty="0">
                <a:latin typeface="Consolas" panose="020B0609020204030204" pitchFamily="49" charset="0"/>
              </a:rPr>
              <a:t> = DEBUG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logging.level.org.hibernate.type.descriptor</a:t>
            </a:r>
            <a:r>
              <a:rPr lang="en-US" sz="2000" b="1" dirty="0">
                <a:latin typeface="Consolas" panose="020B0609020204030204" pitchFamily="49" charset="0"/>
              </a:rPr>
              <a:t> = TRACE</a:t>
            </a:r>
          </a:p>
          <a:p>
            <a:r>
              <a:rPr lang="en-US" sz="2000" b="1" dirty="0" err="1">
                <a:latin typeface="Consolas" panose="020B0609020204030204" pitchFamily="49" charset="0"/>
              </a:rPr>
              <a:t>server.port</a:t>
            </a:r>
            <a:r>
              <a:rPr lang="en-US" sz="2000" b="1" dirty="0">
                <a:latin typeface="Consolas" panose="020B0609020204030204" pitchFamily="49" charset="0"/>
              </a:rPr>
              <a:t>=8000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544751"/>
            <a:ext cx="109584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application.properties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75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Yaml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006"/>
            <a:ext cx="10958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spring: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datasource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driverClassName</a:t>
            </a:r>
            <a:r>
              <a:rPr lang="en-US" b="1" dirty="0">
                <a:latin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</a:rPr>
              <a:t>com.mysql.cj.jdbc.Driver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password</a:t>
            </a:r>
            <a:r>
              <a:rPr lang="en-US" b="1">
                <a:latin typeface="Consolas" panose="020B0609020204030204" pitchFamily="49" charset="0"/>
              </a:rPr>
              <a:t>: 12345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url: </a:t>
            </a:r>
            <a:r>
              <a:rPr lang="en-US" b="1" dirty="0" err="1">
                <a:latin typeface="Consolas" panose="020B0609020204030204" pitchFamily="49" charset="0"/>
              </a:rPr>
              <a:t>jdbc:mysql</a:t>
            </a:r>
            <a:r>
              <a:rPr lang="en-US" b="1" dirty="0">
                <a:latin typeface="Consolas" panose="020B0609020204030204" pitchFamily="49" charset="0"/>
              </a:rPr>
              <a:t>://localhost:3306/</a:t>
            </a:r>
            <a:r>
              <a:rPr lang="en-US" b="1" dirty="0" err="1">
                <a:latin typeface="Consolas" panose="020B0609020204030204" pitchFamily="49" charset="0"/>
              </a:rPr>
              <a:t>spring_data_lab_db?allowPublicKeyRetrieval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</a:rPr>
              <a:t>true&amp;useSSL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</a:rPr>
              <a:t>false&amp;createDatabaseIfNotExist</a:t>
            </a:r>
            <a:r>
              <a:rPr lang="en-US" b="1" dirty="0">
                <a:latin typeface="Consolas" panose="020B0609020204030204" pitchFamily="49" charset="0"/>
              </a:rPr>
              <a:t>=true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username: root</a:t>
            </a: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jpa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database-platform: org.hibernate.dialect.MySQL8Dialect</a:t>
            </a:r>
          </a:p>
          <a:p>
            <a:r>
              <a:rPr lang="en-US" b="1" dirty="0">
                <a:latin typeface="Consolas" panose="020B0609020204030204" pitchFamily="49" charset="0"/>
              </a:rPr>
              <a:t>  hibernate: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</a:t>
            </a:r>
            <a:r>
              <a:rPr lang="en-US" b="1" dirty="0" err="1">
                <a:latin typeface="Consolas" panose="020B0609020204030204" pitchFamily="49" charset="0"/>
              </a:rPr>
              <a:t>ddl</a:t>
            </a:r>
            <a:r>
              <a:rPr lang="en-US" b="1" dirty="0">
                <a:latin typeface="Consolas" panose="020B0609020204030204" pitchFamily="49" charset="0"/>
              </a:rPr>
              <a:t>-auto: create-drop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open-in-view: false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properties: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hibernate: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</a:rPr>
              <a:t>format_sql</a:t>
            </a:r>
            <a:r>
              <a:rPr lang="en-US" b="1" dirty="0">
                <a:latin typeface="Consolas" panose="020B0609020204030204" pitchFamily="49" charset="0"/>
              </a:rPr>
              <a:t>: true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544751"/>
            <a:ext cx="109584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application.yaml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51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74" y="1286435"/>
            <a:ext cx="2719852" cy="271985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Spring Data</a:t>
            </a:r>
          </a:p>
        </p:txBody>
      </p:sp>
    </p:spTree>
    <p:extLst>
      <p:ext uri="{BB962C8B-B14F-4D97-AF65-F5344CB8AC3E}">
        <p14:creationId xmlns:p14="http://schemas.microsoft.com/office/powerpoint/2010/main" val="923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7845" y="1371599"/>
            <a:ext cx="9217079" cy="504507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Architecture</a:t>
            </a:r>
            <a:endParaRPr lang="bg-BG" dirty="0"/>
          </a:p>
        </p:txBody>
      </p:sp>
      <p:sp>
        <p:nvSpPr>
          <p:cNvPr id="5" name="Can 4"/>
          <p:cNvSpPr/>
          <p:nvPr/>
        </p:nvSpPr>
        <p:spPr>
          <a:xfrm>
            <a:off x="462453" y="2885986"/>
            <a:ext cx="1425604" cy="1848029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</a:t>
            </a:r>
            <a:r>
              <a:rPr lang="en-US" dirty="0">
                <a:solidFill>
                  <a:schemeClr val="tx1"/>
                </a:solidFill>
              </a:rPr>
              <a:t>Database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7408" y="1762215"/>
            <a:ext cx="1752600" cy="167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Repository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404" y="1762215"/>
            <a:ext cx="1752600" cy="167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Service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9404" y="4354831"/>
            <a:ext cx="1752600" cy="166497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Models/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DTO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1400" y="1762215"/>
            <a:ext cx="1752600" cy="167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Controller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7408" y="4354831"/>
            <a:ext cx="1752600" cy="166497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Entities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9047" y="3127961"/>
            <a:ext cx="1752600" cy="16764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View</a:t>
            </a:r>
            <a:endParaRPr lang="bg-BG" sz="2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90169" y="2829015"/>
            <a:ext cx="754568" cy="60960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803708" y="3517947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035704" y="3517947"/>
            <a:ext cx="0" cy="75238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702869" y="2600416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42514" y="2590801"/>
            <a:ext cx="448887" cy="2104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492225" y="3958230"/>
            <a:ext cx="682697" cy="417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авоъгълник 1"/>
          <p:cNvSpPr/>
          <p:nvPr/>
        </p:nvSpPr>
        <p:spPr bwMode="auto">
          <a:xfrm>
            <a:off x="146981" y="1185739"/>
            <a:ext cx="9301819" cy="549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9576534" y="5668761"/>
            <a:ext cx="2255048" cy="861606"/>
          </a:xfrm>
          <a:prstGeom prst="wedgeRoundRectCallout">
            <a:avLst>
              <a:gd name="adj1" fmla="val -61320"/>
              <a:gd name="adj2" fmla="val -449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Back-End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44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2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753879"/>
          </a:xfrm>
        </p:spPr>
        <p:txBody>
          <a:bodyPr/>
          <a:lstStyle/>
          <a:p>
            <a:r>
              <a:rPr lang="en-US" dirty="0"/>
              <a:t>Entity is a lightweight persistence domain object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Entities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588" y="2202955"/>
            <a:ext cx="11582400" cy="41803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@Entity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@Table(name = "cats")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Cat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@Id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private long id;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private String name;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//GETTERS AND SETTERS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000" y="1764000"/>
            <a:ext cx="115824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72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Persistence</a:t>
            </a:r>
            <a:r>
              <a:rPr lang="en-US" dirty="0"/>
              <a:t> layer that works with </a:t>
            </a:r>
            <a:r>
              <a:rPr lang="en-US" b="1" dirty="0">
                <a:solidFill>
                  <a:schemeClr val="bg1"/>
                </a:solidFill>
              </a:rPr>
              <a:t>entities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402" y="3192190"/>
            <a:ext cx="11695210" cy="12072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@Repository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CatRepository extends JpaRepository&lt;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0402" y="2746312"/>
            <a:ext cx="1169521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CatRepository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1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Business Layer</a:t>
            </a:r>
            <a:r>
              <a:rPr lang="en-US" dirty="0"/>
              <a:t> - All the business logic is here.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2438206"/>
            <a:ext cx="11582400" cy="3808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CatServiceImpl implements CatService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private final CatRepository catRepository;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@Autowired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CatServiceImpl(CatRepository catRepository){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this.catRepository = catRepository;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void buyCat(CatModel catModel) { </a:t>
            </a:r>
            <a:r>
              <a:rPr lang="en-US" sz="20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 Implement the method 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2001951"/>
            <a:ext cx="115824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CatService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10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Fundamentals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Introduction MVC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1E3ED93E-F5B1-4E21-84F9-911B89565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2027432"/>
            <a:ext cx="4087954" cy="28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Spring MVC 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Spring Controllers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Inversion of Control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Layers – dividing code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Thin Controllers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50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>
                <a:solidFill>
                  <a:schemeClr val="bg1"/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1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18" y="2169000"/>
            <a:ext cx="3509963" cy="113982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Spring MVC?</a:t>
            </a:r>
          </a:p>
        </p:txBody>
      </p:sp>
    </p:spTree>
    <p:extLst>
      <p:ext uri="{BB962C8B-B14F-4D97-AF65-F5344CB8AC3E}">
        <p14:creationId xmlns:p14="http://schemas.microsoft.com/office/powerpoint/2010/main" val="22301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/>
          <p:nvPr/>
        </p:nvSpPr>
        <p:spPr>
          <a:xfrm>
            <a:off x="3002470" y="3327805"/>
            <a:ext cx="14606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body" idx="1"/>
          </p:nvPr>
        </p:nvSpPr>
        <p:spPr>
          <a:xfrm>
            <a:off x="190500" y="1195388"/>
            <a:ext cx="11817350" cy="52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marL="360363" lvl="0" indent="-360363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 dirty="0"/>
              <a:t> </a:t>
            </a:r>
            <a:r>
              <a:rPr lang="en-US" b="1" dirty="0">
                <a:solidFill>
                  <a:schemeClr val="lt1"/>
                </a:solidFill>
              </a:rPr>
              <a:t>Model-view-controller (MVC) </a:t>
            </a:r>
            <a:r>
              <a:rPr lang="en-US" dirty="0"/>
              <a:t>framework is designed around a </a:t>
            </a:r>
            <a:r>
              <a:rPr lang="en-US" b="1" dirty="0" err="1">
                <a:solidFill>
                  <a:schemeClr val="lt1"/>
                </a:solidFill>
              </a:rPr>
              <a:t>DispatcherServlet</a:t>
            </a:r>
            <a:r>
              <a:rPr lang="en-US" dirty="0"/>
              <a:t> that dispatches requests to handlers</a:t>
            </a:r>
            <a:endParaRPr dirty="0"/>
          </a:p>
        </p:txBody>
      </p:sp>
      <p:sp>
        <p:nvSpPr>
          <p:cNvPr id="210" name="Google Shape;210;p5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What is Spring MVC?</a:t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1575236" y="3400592"/>
            <a:ext cx="1600199" cy="818814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Dispatcher </a:t>
            </a:r>
            <a:b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5"/>
          <p:cNvCxnSpPr/>
          <p:nvPr/>
        </p:nvCxnSpPr>
        <p:spPr>
          <a:xfrm>
            <a:off x="304800" y="3810000"/>
            <a:ext cx="1040598" cy="1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5"/>
          <p:cNvSpPr/>
          <p:nvPr/>
        </p:nvSpPr>
        <p:spPr>
          <a:xfrm>
            <a:off x="4262958" y="2540837"/>
            <a:ext cx="1333500" cy="745189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4262958" y="3388864"/>
            <a:ext cx="1333500" cy="796013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Adapter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4262958" y="4287714"/>
            <a:ext cx="1333500" cy="766680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Resolver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6703861" y="2585252"/>
            <a:ext cx="1656522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6683983" y="3534963"/>
            <a:ext cx="1676400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Name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6659827" y="5714940"/>
            <a:ext cx="1656523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1567022" y="5714940"/>
            <a:ext cx="1608413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9875283" y="2641512"/>
            <a:ext cx="1662000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9877042" y="3656283"/>
            <a:ext cx="1662000" cy="427786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10051200" y="4671055"/>
            <a:ext cx="1371600" cy="993853"/>
          </a:xfrm>
          <a:prstGeom prst="can">
            <a:avLst>
              <a:gd name="adj" fmla="val 25000"/>
            </a:avLst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9553092" y="2261902"/>
            <a:ext cx="2257908" cy="3840725"/>
          </a:xfrm>
          <a:prstGeom prst="rect">
            <a:avLst/>
          </a:prstGeom>
          <a:noFill/>
          <a:ln w="25400" cap="flat" cmpd="sng">
            <a:solidFill>
              <a:srgbClr val="FFC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5"/>
          <p:cNvCxnSpPr/>
          <p:nvPr/>
        </p:nvCxnSpPr>
        <p:spPr>
          <a:xfrm rot="10800000" flipH="1">
            <a:off x="3327438" y="2947917"/>
            <a:ext cx="786967" cy="420964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5"/>
          <p:cNvCxnSpPr/>
          <p:nvPr/>
        </p:nvCxnSpPr>
        <p:spPr>
          <a:xfrm>
            <a:off x="3356914" y="3810001"/>
            <a:ext cx="757490" cy="1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5"/>
          <p:cNvCxnSpPr/>
          <p:nvPr/>
        </p:nvCxnSpPr>
        <p:spPr>
          <a:xfrm>
            <a:off x="3323988" y="4357262"/>
            <a:ext cx="790416" cy="548374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227;p5"/>
          <p:cNvCxnSpPr/>
          <p:nvPr/>
        </p:nvCxnSpPr>
        <p:spPr>
          <a:xfrm>
            <a:off x="7522183" y="3097743"/>
            <a:ext cx="0" cy="376564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5"/>
          <p:cNvCxnSpPr/>
          <p:nvPr/>
        </p:nvCxnSpPr>
        <p:spPr>
          <a:xfrm>
            <a:off x="7522169" y="4168980"/>
            <a:ext cx="0" cy="1317420"/>
          </a:xfrm>
          <a:prstGeom prst="straightConnector1">
            <a:avLst/>
          </a:prstGeom>
          <a:noFill/>
          <a:ln w="381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29" name="Google Shape;229;p5"/>
          <p:cNvCxnSpPr/>
          <p:nvPr/>
        </p:nvCxnSpPr>
        <p:spPr>
          <a:xfrm>
            <a:off x="3429000" y="5928833"/>
            <a:ext cx="3024472" cy="0"/>
          </a:xfrm>
          <a:prstGeom prst="straightConnector1">
            <a:avLst/>
          </a:prstGeom>
          <a:noFill/>
          <a:ln w="381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30" name="Google Shape;230;p5"/>
          <p:cNvCxnSpPr/>
          <p:nvPr/>
        </p:nvCxnSpPr>
        <p:spPr>
          <a:xfrm rot="10800000">
            <a:off x="325496" y="5928833"/>
            <a:ext cx="999206" cy="0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5"/>
          <p:cNvCxnSpPr/>
          <p:nvPr/>
        </p:nvCxnSpPr>
        <p:spPr>
          <a:xfrm>
            <a:off x="8610601" y="2811897"/>
            <a:ext cx="585785" cy="0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32;p5"/>
          <p:cNvSpPr txBox="1"/>
          <p:nvPr/>
        </p:nvSpPr>
        <p:spPr>
          <a:xfrm>
            <a:off x="253026" y="3202198"/>
            <a:ext cx="12611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/>
          </a:p>
        </p:txBody>
      </p:sp>
      <p:sp>
        <p:nvSpPr>
          <p:cNvPr id="233" name="Google Shape;233;p5"/>
          <p:cNvSpPr txBox="1"/>
          <p:nvPr/>
        </p:nvSpPr>
        <p:spPr>
          <a:xfrm>
            <a:off x="2569762" y="2298339"/>
            <a:ext cx="14606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Controller</a:t>
            </a:r>
            <a:endParaRPr dirty="0"/>
          </a:p>
        </p:txBody>
      </p:sp>
      <p:sp>
        <p:nvSpPr>
          <p:cNvPr id="234" name="Google Shape;234;p5"/>
          <p:cNvSpPr txBox="1"/>
          <p:nvPr/>
        </p:nvSpPr>
        <p:spPr>
          <a:xfrm>
            <a:off x="2746186" y="4551675"/>
            <a:ext cx="11540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/>
          </a:p>
        </p:txBody>
      </p:sp>
      <p:cxnSp>
        <p:nvCxnSpPr>
          <p:cNvPr id="235" name="Google Shape;235;p5"/>
          <p:cNvCxnSpPr/>
          <p:nvPr/>
        </p:nvCxnSpPr>
        <p:spPr>
          <a:xfrm flipH="1">
            <a:off x="3246527" y="5131800"/>
            <a:ext cx="972554" cy="530293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p5"/>
          <p:cNvSpPr txBox="1"/>
          <p:nvPr/>
        </p:nvSpPr>
        <p:spPr>
          <a:xfrm>
            <a:off x="4514612" y="5605667"/>
            <a:ext cx="11540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237" name="Google Shape;237;p5"/>
          <p:cNvSpPr txBox="1"/>
          <p:nvPr/>
        </p:nvSpPr>
        <p:spPr>
          <a:xfrm>
            <a:off x="7570679" y="4349731"/>
            <a:ext cx="11540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238" name="Google Shape;238;p5"/>
          <p:cNvSpPr txBox="1"/>
          <p:nvPr/>
        </p:nvSpPr>
        <p:spPr>
          <a:xfrm>
            <a:off x="9500726" y="6082982"/>
            <a:ext cx="24111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</a:t>
            </a:r>
            <a:endParaRPr/>
          </a:p>
        </p:txBody>
      </p:sp>
      <p:sp>
        <p:nvSpPr>
          <p:cNvPr id="239" name="Google Shape;239;p5"/>
          <p:cNvSpPr txBox="1"/>
          <p:nvPr/>
        </p:nvSpPr>
        <p:spPr>
          <a:xfrm>
            <a:off x="190403" y="5317973"/>
            <a:ext cx="1384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5"/>
          <p:cNvCxnSpPr/>
          <p:nvPr/>
        </p:nvCxnSpPr>
        <p:spPr>
          <a:xfrm>
            <a:off x="5916000" y="2811897"/>
            <a:ext cx="585785" cy="0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/>
        </p:nvSpPr>
        <p:spPr>
          <a:xfrm>
            <a:off x="6510406" y="2324419"/>
            <a:ext cx="285565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(html, json, xml)</a:t>
            </a:r>
            <a:endParaRPr/>
          </a:p>
        </p:txBody>
      </p:sp>
      <p:sp>
        <p:nvSpPr>
          <p:cNvPr id="247" name="Google Shape;247;p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MVC – Control Flow</a:t>
            </a:r>
            <a:endParaRPr/>
          </a:p>
        </p:txBody>
      </p:sp>
      <p:sp>
        <p:nvSpPr>
          <p:cNvPr id="248" name="Google Shape;248;p6"/>
          <p:cNvSpPr txBox="1"/>
          <p:nvPr/>
        </p:nvSpPr>
        <p:spPr>
          <a:xfrm>
            <a:off x="9858704" y="1010127"/>
            <a:ext cx="1905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Client</a:t>
            </a:r>
            <a:endParaRPr/>
          </a:p>
        </p:txBody>
      </p:sp>
      <p:pic>
        <p:nvPicPr>
          <p:cNvPr id="249" name="Google Shape;2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4953" y="2950258"/>
            <a:ext cx="709891" cy="70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4771" y="2961052"/>
            <a:ext cx="705707" cy="7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2492" y="2908908"/>
            <a:ext cx="771119" cy="7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9867" y="1613507"/>
            <a:ext cx="1870776" cy="11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"/>
          <p:cNvSpPr/>
          <p:nvPr/>
        </p:nvSpPr>
        <p:spPr>
          <a:xfrm>
            <a:off x="147333" y="5069370"/>
            <a:ext cx="2601143" cy="962402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3063963" y="2011245"/>
            <a:ext cx="2601143" cy="962402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5764745" y="5095769"/>
            <a:ext cx="2601143" cy="962402"/>
          </a:xfrm>
          <a:prstGeom prst="rect">
            <a:avLst/>
          </a:prstGeom>
          <a:solidFill>
            <a:srgbClr val="234465"/>
          </a:solidFill>
          <a:ln w="25400" cap="flat" cmpd="sng">
            <a:solidFill>
              <a:srgbClr val="BA7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6"/>
          <p:cNvCxnSpPr/>
          <p:nvPr/>
        </p:nvCxnSpPr>
        <p:spPr>
          <a:xfrm flipH="1">
            <a:off x="6251576" y="2102878"/>
            <a:ext cx="3053147" cy="1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6"/>
          <p:cNvSpPr txBox="1"/>
          <p:nvPr/>
        </p:nvSpPr>
        <p:spPr>
          <a:xfrm>
            <a:off x="7239000" y="1480171"/>
            <a:ext cx="13679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/>
          </a:p>
        </p:txBody>
      </p:sp>
      <p:cxnSp>
        <p:nvCxnSpPr>
          <p:cNvPr id="258" name="Google Shape;258;p6"/>
          <p:cNvCxnSpPr>
            <a:endCxn id="246" idx="3"/>
          </p:cNvCxnSpPr>
          <p:nvPr/>
        </p:nvCxnSpPr>
        <p:spPr>
          <a:xfrm rot="10800000" flipH="1">
            <a:off x="6284164" y="2801472"/>
            <a:ext cx="3081900" cy="20400"/>
          </a:xfrm>
          <a:prstGeom prst="straightConnector1">
            <a:avLst/>
          </a:prstGeom>
          <a:noFill/>
          <a:ln w="63500" cap="flat" cmpd="sng">
            <a:solidFill>
              <a:srgbClr val="23446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9" name="Google Shape;259;p6"/>
          <p:cNvCxnSpPr/>
          <p:nvPr/>
        </p:nvCxnSpPr>
        <p:spPr>
          <a:xfrm rot="10800000">
            <a:off x="5567115" y="3091991"/>
            <a:ext cx="2022319" cy="1940902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0" name="Google Shape;260;p6"/>
          <p:cNvCxnSpPr/>
          <p:nvPr/>
        </p:nvCxnSpPr>
        <p:spPr>
          <a:xfrm flipH="1">
            <a:off x="996856" y="3147167"/>
            <a:ext cx="2246754" cy="1767382"/>
          </a:xfrm>
          <a:prstGeom prst="straightConnector1">
            <a:avLst/>
          </a:prstGeom>
          <a:noFill/>
          <a:ln w="63500" cap="flat" cmpd="sng">
            <a:solidFill>
              <a:srgbClr val="E85C0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1" name="Google Shape;261;p6"/>
          <p:cNvSpPr txBox="1"/>
          <p:nvPr/>
        </p:nvSpPr>
        <p:spPr>
          <a:xfrm>
            <a:off x="7101264" y="3653451"/>
            <a:ext cx="19665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Action</a:t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>
            <a:off x="464635" y="3010761"/>
            <a:ext cx="196653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Model</a:t>
            </a:r>
            <a:endParaRPr/>
          </a:p>
        </p:txBody>
      </p:sp>
      <p:cxnSp>
        <p:nvCxnSpPr>
          <p:cNvPr id="263" name="Google Shape;263;p6"/>
          <p:cNvCxnSpPr/>
          <p:nvPr/>
        </p:nvCxnSpPr>
        <p:spPr>
          <a:xfrm rot="10800000" flipH="1">
            <a:off x="1561884" y="3313906"/>
            <a:ext cx="2075414" cy="1678309"/>
          </a:xfrm>
          <a:prstGeom prst="straightConnector1">
            <a:avLst/>
          </a:prstGeom>
          <a:noFill/>
          <a:ln w="63500" cap="flat" cmpd="sng">
            <a:solidFill>
              <a:srgbClr val="23446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6"/>
          <p:cNvCxnSpPr/>
          <p:nvPr/>
        </p:nvCxnSpPr>
        <p:spPr>
          <a:xfrm>
            <a:off x="5072223" y="3287193"/>
            <a:ext cx="1800501" cy="1745700"/>
          </a:xfrm>
          <a:prstGeom prst="straightConnector1">
            <a:avLst/>
          </a:prstGeom>
          <a:noFill/>
          <a:ln w="63500" cap="flat" cmpd="sng">
            <a:solidFill>
              <a:srgbClr val="23446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" name="Google Shape;265;p6"/>
          <p:cNvSpPr txBox="1"/>
          <p:nvPr/>
        </p:nvSpPr>
        <p:spPr>
          <a:xfrm>
            <a:off x="4355513" y="3960442"/>
            <a:ext cx="130560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b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dirty="0"/>
          </a:p>
        </p:txBody>
      </p:sp>
      <p:sp>
        <p:nvSpPr>
          <p:cNvPr id="266" name="Google Shape;266;p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Spring Controllers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Annotations, IoC Container</a:t>
            </a:r>
          </a:p>
        </p:txBody>
      </p:sp>
      <p:pic>
        <p:nvPicPr>
          <p:cNvPr id="7" name="Google Shape;271;p8">
            <a:extLst>
              <a:ext uri="{FF2B5EF4-FFF2-40B4-BE49-F238E27FC236}">
                <a16:creationId xmlns:a16="http://schemas.microsoft.com/office/drawing/2014/main" id="{0D2EAEE3-748E-4337-99D3-6099247155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6624" y="2270078"/>
            <a:ext cx="3154532" cy="841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0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Defined with the </a:t>
            </a:r>
            <a:r>
              <a:rPr lang="en-US" b="1" dirty="0">
                <a:solidFill>
                  <a:schemeClr val="bg1"/>
                </a:solidFill>
              </a:rPr>
              <a:t>@Controller </a:t>
            </a:r>
            <a:r>
              <a:rPr lang="en-US" dirty="0"/>
              <a:t>annotation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Controllers can contain multiple actions on different routes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Spring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27499" y="2034000"/>
            <a:ext cx="534390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  <a:endParaRPr lang="nn-NO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01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>
            <a:spLocks noGrp="1"/>
          </p:cNvSpPr>
          <p:nvPr>
            <p:ph type="body" idx="1"/>
          </p:nvPr>
        </p:nvSpPr>
        <p:spPr>
          <a:xfrm>
            <a:off x="190402" y="1196124"/>
            <a:ext cx="11818096" cy="539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lvl="0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r>
              <a:rPr lang="en-US" dirty="0"/>
              <a:t>Annotated with </a:t>
            </a:r>
            <a:r>
              <a:rPr lang="en-US" b="1" dirty="0">
                <a:solidFill>
                  <a:schemeClr val="lt1"/>
                </a:solidFill>
              </a:rPr>
              <a:t>@RequestMapping(</a:t>
            </a:r>
            <a:r>
              <a:rPr lang="en-US" dirty="0"/>
              <a:t>…</a:t>
            </a:r>
            <a:r>
              <a:rPr lang="en-US" b="1" dirty="0">
                <a:solidFill>
                  <a:schemeClr val="lt1"/>
                </a:solidFill>
              </a:rPr>
              <a:t>)</a:t>
            </a:r>
            <a:endParaRPr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Wingdings" panose="05000000000000000000" pitchFamily="2" charset="2"/>
              <a:buChar char="§"/>
            </a:pPr>
            <a:endParaRPr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Wingdings" panose="05000000000000000000" pitchFamily="2" charset="2"/>
              <a:buChar char="§"/>
            </a:pPr>
            <a:endParaRPr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Wingdings" panose="05000000000000000000" pitchFamily="2" charset="2"/>
              <a:buChar char="§"/>
            </a:pPr>
            <a:endParaRPr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r>
              <a:rPr lang="en-US" dirty="0"/>
              <a:t>Or</a:t>
            </a:r>
            <a:endParaRPr dirty="0"/>
          </a:p>
        </p:txBody>
      </p:sp>
      <p:sp>
        <p:nvSpPr>
          <p:cNvPr id="287" name="Google Shape;287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Request Mapping (1)</a:t>
            </a:r>
            <a:endParaRPr dirty="0"/>
          </a:p>
        </p:txBody>
      </p:sp>
      <p:sp>
        <p:nvSpPr>
          <p:cNvPr id="288" name="Google Shape;288;p10"/>
          <p:cNvSpPr/>
          <p:nvPr/>
        </p:nvSpPr>
        <p:spPr>
          <a:xfrm>
            <a:off x="685802" y="1941946"/>
            <a:ext cx="8938032" cy="1938952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@RequestMapping(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"/home"</a:t>
            </a:r>
            <a:r>
              <a:rPr lang="en-US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String home(Model model) {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sym typeface="Consolas"/>
              </a:rPr>
              <a:t>   model.</a:t>
            </a:r>
            <a:r>
              <a:rPr lang="en-US" sz="2400" b="1" dirty="0">
                <a:solidFill>
                  <a:srgbClr val="FFA000"/>
                </a:solidFill>
                <a:latin typeface="Consolas"/>
                <a:sym typeface="Consolas"/>
              </a:rPr>
              <a:t>addAttribute</a:t>
            </a:r>
            <a:r>
              <a:rPr lang="en-US" sz="2400" b="1" dirty="0">
                <a:solidFill>
                  <a:schemeClr val="dk1"/>
                </a:solidFill>
                <a:latin typeface="Consolas"/>
                <a:sym typeface="Consolas"/>
              </a:rPr>
              <a:t>(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 dirty="0">
                <a:solidFill>
                  <a:schemeClr val="dk1"/>
                </a:solidFill>
                <a:latin typeface="Consolas"/>
                <a:sym typeface="Consolas"/>
              </a:rPr>
              <a:t>message", “Welcome!");</a:t>
            </a:r>
            <a:endParaRPr lang="en-US"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"home-view";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89" name="Google Shape;289;p10"/>
          <p:cNvSpPr/>
          <p:nvPr/>
        </p:nvSpPr>
        <p:spPr>
          <a:xfrm>
            <a:off x="685801" y="4601082"/>
            <a:ext cx="7691582" cy="2123618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@RequestMapping(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"/home"</a:t>
            </a:r>
            <a:r>
              <a:rPr lang="en-US" sz="22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 dirty="0"/>
          </a:p>
          <a:p>
            <a:pPr lvl="0"/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22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ModelAndView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home(</a:t>
            </a:r>
            <a:r>
              <a:rPr lang="en-US" sz="22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ModelAndView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mav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lang="en-US" sz="2200" b="1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lvl="0"/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2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mav.</a:t>
            </a:r>
            <a:r>
              <a:rPr lang="en-US" sz="2200" b="1" dirty="0" err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addObject</a:t>
            </a: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("message", “Welcome!");</a:t>
            </a:r>
          </a:p>
          <a:p>
            <a:pPr lvl="0"/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mav.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setViewName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("home-view");</a:t>
            </a:r>
            <a:endParaRPr lang="en-US" sz="2200" dirty="0">
              <a:ea typeface="Consolas"/>
            </a:endParaRPr>
          </a:p>
          <a:p>
            <a:pPr lvl="0"/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mav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3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when using </a:t>
            </a:r>
            <a:r>
              <a:rPr lang="en-US" b="1" dirty="0">
                <a:solidFill>
                  <a:schemeClr val="bg1"/>
                </a:solidFill>
              </a:rPr>
              <a:t>@</a:t>
            </a:r>
            <a:r>
              <a:rPr lang="en-US" b="1" noProof="1">
                <a:solidFill>
                  <a:schemeClr val="bg1"/>
                </a:solidFill>
              </a:rPr>
              <a:t>RequestMapping</a:t>
            </a:r>
            <a:r>
              <a:rPr lang="en-US" dirty="0"/>
              <a:t> is that it accepts all types of request methods (get, post, put, delete, head, patch)</a:t>
            </a:r>
          </a:p>
          <a:p>
            <a:r>
              <a:rPr lang="en-US" dirty="0"/>
              <a:t>Execute only on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Mapping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0572" y="3207121"/>
            <a:ext cx="963881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@RequestMapping</a:t>
            </a:r>
            <a:r>
              <a:rPr lang="en-US" sz="2400" b="1" noProof="1">
                <a:latin typeface="Consolas" pitchFamily="49" charset="0"/>
              </a:rPr>
              <a:t>(value="/home",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method</a:t>
            </a:r>
            <a:r>
              <a:rPr lang="en-US" sz="2400" b="1" noProof="1">
                <a:latin typeface="Consolas" pitchFamily="49" charset="0"/>
              </a:rPr>
              <a:t>=RequestMethod.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public String </a:t>
            </a:r>
            <a:r>
              <a:rPr lang="en-US" sz="2400" b="1" noProof="1">
                <a:latin typeface="Consolas" pitchFamily="49" charset="0"/>
              </a:rPr>
              <a:t>home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  <a:endParaRPr lang="nn-NO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48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Easier way to create route for a GET request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alias for </a:t>
            </a:r>
            <a:r>
              <a:rPr lang="en-US" b="1" noProof="1">
                <a:solidFill>
                  <a:schemeClr val="bg1"/>
                </a:solidFill>
              </a:rPr>
              <a:t>RequestMapping</a:t>
            </a:r>
            <a:r>
              <a:rPr lang="en-US" dirty="0"/>
              <a:t> with method GET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Mapping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0572" y="1905001"/>
            <a:ext cx="4420264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US" sz="2600" b="1" noProof="1"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public String </a:t>
            </a:r>
            <a:r>
              <a:rPr lang="en-US" sz="2600" b="1" noProof="1">
                <a:latin typeface="Consolas" pitchFamily="49" charset="0"/>
              </a:rPr>
              <a:t>home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3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Actions – Get Requests</a:t>
            </a:r>
            <a:endParaRPr/>
          </a:p>
        </p:txBody>
      </p:sp>
      <p:sp>
        <p:nvSpPr>
          <p:cNvPr id="312" name="Google Shape;312;p13"/>
          <p:cNvSpPr/>
          <p:nvPr/>
        </p:nvSpPr>
        <p:spPr>
          <a:xfrm>
            <a:off x="1147555" y="1904800"/>
            <a:ext cx="9982200" cy="3048399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@Controller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CatController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@GetMapping("/cat")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public String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getHomeCatPage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return "</a:t>
            </a: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cat-page.html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";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313" name="Google Shape;313;p13"/>
          <p:cNvSpPr/>
          <p:nvPr/>
        </p:nvSpPr>
        <p:spPr>
          <a:xfrm>
            <a:off x="1147555" y="1455493"/>
            <a:ext cx="9982200" cy="436255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CatController.java</a:t>
            </a: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5198879" y="2850380"/>
            <a:ext cx="2878321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 Mapping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7048272" y="3505200"/>
            <a:ext cx="1638529" cy="499081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rgbClr val="F8D49E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4038601" y="4386227"/>
            <a:ext cx="1638529" cy="553920"/>
          </a:xfrm>
          <a:prstGeom prst="wedgeRoundRectCallout">
            <a:avLst>
              <a:gd name="adj1" fmla="val -10474"/>
              <a:gd name="adj2" fmla="val -72156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6054" y="4317978"/>
            <a:ext cx="4771947" cy="2207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8" name="Google Shape;318;p13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26;p14">
            <a:extLst>
              <a:ext uri="{FF2B5EF4-FFF2-40B4-BE49-F238E27FC236}">
                <a16:creationId xmlns:a16="http://schemas.microsoft.com/office/drawing/2014/main" id="{0B3046FD-B94F-4F91-8721-DEEA0534CCD7}"/>
              </a:ext>
            </a:extLst>
          </p:cNvPr>
          <p:cNvSpPr/>
          <p:nvPr/>
        </p:nvSpPr>
        <p:spPr>
          <a:xfrm>
            <a:off x="2133600" y="1264352"/>
            <a:ext cx="1752600" cy="553920"/>
          </a:xfrm>
          <a:prstGeom prst="wedgeRoundRectCallout">
            <a:avLst>
              <a:gd name="adj1" fmla="val -35513"/>
              <a:gd name="adj2" fmla="val 66007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Controllers</a:t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1143000" y="1905001"/>
            <a:ext cx="9982200" cy="3808735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@Controller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DogController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@GetMapping("/dog")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@ResponseBody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public Dog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getDogHomePage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Dog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300" b="1" dirty="0" err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dogService.getBestDog</a:t>
            </a: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();  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return dog;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325" name="Google Shape;325;p14"/>
          <p:cNvSpPr/>
          <p:nvPr/>
        </p:nvSpPr>
        <p:spPr>
          <a:xfrm>
            <a:off x="1143000" y="1469973"/>
            <a:ext cx="9982200" cy="436255"/>
          </a:xfrm>
          <a:prstGeom prst="rect">
            <a:avLst/>
          </a:prstGeom>
          <a:solidFill>
            <a:srgbClr val="C1C6D1">
              <a:alpha val="29803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72000" anchor="t" anchorCtr="0">
            <a:sp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DogController.java</a:t>
            </a:r>
            <a:endParaRPr sz="18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2133600" y="1264352"/>
            <a:ext cx="1752600" cy="553920"/>
          </a:xfrm>
          <a:prstGeom prst="wedgeRoundRectCallout">
            <a:avLst>
              <a:gd name="adj1" fmla="val -35513"/>
              <a:gd name="adj2" fmla="val 66007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5198879" y="2850380"/>
            <a:ext cx="2878321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 Mapping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7048272" y="3450361"/>
            <a:ext cx="1638529" cy="553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chemeClr val="dk1">
              <a:alpha val="94901"/>
            </a:schemeClr>
          </a:solidFill>
          <a:ln w="19050" cap="flat" cmpd="sng">
            <a:solidFill>
              <a:schemeClr val="dk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noProof="1">
                <a:solidFill>
                  <a:schemeClr val="bg1"/>
                </a:solidFill>
              </a:rPr>
              <a:t>GetMapping</a:t>
            </a:r>
            <a:r>
              <a:rPr lang="en-US" dirty="0"/>
              <a:t> there is also an alias for </a:t>
            </a:r>
            <a:r>
              <a:rPr lang="en-US" b="1" noProof="1">
                <a:solidFill>
                  <a:schemeClr val="bg1"/>
                </a:solidFill>
              </a:rPr>
              <a:t>RequestMapping</a:t>
            </a:r>
            <a:r>
              <a:rPr lang="en-US" dirty="0"/>
              <a:t> with method POST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annotations exist for all other types of request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Mapping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2864" y="2582614"/>
            <a:ext cx="916313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24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PostMapping</a:t>
            </a:r>
            <a:r>
              <a:rPr lang="en-US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"/register"</a:t>
            </a:r>
            <a:r>
              <a:rPr lang="en-US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dirty="0"/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String register(</a:t>
            </a:r>
            <a:r>
              <a:rPr lang="en-US" sz="2400" b="1" dirty="0" err="1">
                <a:solidFill>
                  <a:schemeClr val="lt1"/>
                </a:solidFill>
                <a:ea typeface="Consolas"/>
                <a:sym typeface="Consolas"/>
              </a:rPr>
              <a:t>UserDTO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userDto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lang="en-US" dirty="0">
              <a:solidFill>
                <a:schemeClr val="dk1"/>
              </a:solidFill>
            </a:endParaRPr>
          </a:p>
          <a:p>
            <a:pPr lvl="1"/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dirty="0"/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64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– Post Requests (1)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838819"/>
            <a:ext cx="9982200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@RequestMapping("/cat")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@GetMapping("")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String addCat(){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new-cat.html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6000" y="1404000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49" y="3834000"/>
            <a:ext cx="4874281" cy="25479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771798" y="2044677"/>
            <a:ext cx="2444991" cy="499081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Starting route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61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– Post Requests (</a:t>
            </a:r>
            <a:r>
              <a:rPr lang="bg-BG" dirty="0"/>
              <a:t>2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6000" y="1750255"/>
            <a:ext cx="9982200" cy="45520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@RequestMapping("/cat")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CatController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@PostMapping("")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String addCatConfirm(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@RequestParam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catName,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@RequestParam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catAge){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System.out.println(String.format(</a:t>
            </a:r>
            <a:b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"Cat Name: %s, Cat Age: %d", catName, catAge));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redirect:/cat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000" y="1314000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CatController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00" y="5838067"/>
            <a:ext cx="6399462" cy="788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853356" y="2899609"/>
            <a:ext cx="2444991" cy="499081"/>
          </a:xfrm>
          <a:prstGeom prst="wedgeRoundRectCallout">
            <a:avLst>
              <a:gd name="adj1" fmla="val -38197"/>
              <a:gd name="adj2" fmla="val 9838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Request param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853356" y="5155189"/>
            <a:ext cx="2444991" cy="499081"/>
          </a:xfrm>
          <a:prstGeom prst="wedgeRoundRectCallout">
            <a:avLst>
              <a:gd name="adj1" fmla="val -56468"/>
              <a:gd name="adj2" fmla="val 174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Redirect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15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25873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Passing a </a:t>
            </a:r>
            <a:r>
              <a:rPr lang="en-US" sz="3200" b="1" dirty="0">
                <a:solidFill>
                  <a:schemeClr val="bg1"/>
                </a:solidFill>
              </a:rPr>
              <a:t>String</a:t>
            </a:r>
            <a:r>
              <a:rPr lang="en-US" sz="3200" dirty="0"/>
              <a:t> to the view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Model</a:t>
            </a:r>
            <a:r>
              <a:rPr lang="en-US" sz="3200" dirty="0"/>
              <a:t> object will be automatically passed to the view as context variables</a:t>
            </a:r>
          </a:p>
          <a:p>
            <a:r>
              <a:rPr lang="en-US" sz="3200" dirty="0"/>
              <a:t>Attributes can be accessed from </a:t>
            </a:r>
            <a:r>
              <a:rPr lang="en-US" sz="3200" dirty="0" err="1"/>
              <a:t>Thymeleaf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6" y="72469"/>
            <a:ext cx="9715594" cy="882654"/>
          </a:xfrm>
        </p:spPr>
        <p:txBody>
          <a:bodyPr/>
          <a:lstStyle/>
          <a:p>
            <a:r>
              <a:rPr lang="en-US" dirty="0"/>
              <a:t>Passing Attributes to View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1000" y="1989000"/>
            <a:ext cx="6609283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welcome(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Model</a:t>
            </a:r>
            <a:r>
              <a:rPr lang="en-US" sz="2400" b="1" noProof="1">
                <a:latin typeface="Consolas" pitchFamily="49" charset="0"/>
              </a:rPr>
              <a:t>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model.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addAttribute</a:t>
            </a:r>
            <a:r>
              <a:rPr lang="en-US" sz="2400" b="1" noProof="1">
                <a:latin typeface="Consolas" pitchFamily="49" charset="0"/>
              </a:rPr>
              <a:t>("name", "Pesho");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return "index";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07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25873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Passing a </a:t>
            </a:r>
            <a:r>
              <a:rPr lang="en-US" sz="3200" b="1" dirty="0">
                <a:solidFill>
                  <a:schemeClr val="bg1"/>
                </a:solidFill>
              </a:rPr>
              <a:t>ModelMap</a:t>
            </a:r>
            <a:r>
              <a:rPr lang="en-US" sz="3200" dirty="0"/>
              <a:t> object to the view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ModelMap</a:t>
            </a:r>
            <a:r>
              <a:rPr lang="en-US" sz="3200" dirty="0"/>
              <a:t> object will be automatically passed to the view as context variables</a:t>
            </a:r>
          </a:p>
          <a:p>
            <a:r>
              <a:rPr lang="en-US" sz="3200" dirty="0"/>
              <a:t>Attributes can be accessed from </a:t>
            </a:r>
            <a:r>
              <a:rPr lang="en-US" sz="3200" dirty="0" err="1"/>
              <a:t>Thymeleaf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Attributes to View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000" y="1989000"/>
            <a:ext cx="870593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welcome(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ModelMap</a:t>
            </a:r>
            <a:r>
              <a:rPr lang="en-US" sz="2400" b="1" noProof="1">
                <a:latin typeface="Consolas" pitchFamily="49" charset="0"/>
              </a:rPr>
              <a:t> modelMap)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modelMap.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addAttribute</a:t>
            </a:r>
            <a:r>
              <a:rPr lang="en-US" sz="2400" b="1" noProof="1">
                <a:latin typeface="Consolas" pitchFamily="49" charset="0"/>
              </a:rPr>
              <a:t>("name", "Pesho");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return "index";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118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11258736" cy="5201066"/>
          </a:xfrm>
        </p:spPr>
        <p:txBody>
          <a:bodyPr>
            <a:noAutofit/>
          </a:bodyPr>
          <a:lstStyle/>
          <a:p>
            <a:r>
              <a:rPr lang="en-US" sz="3400" dirty="0"/>
              <a:t>Passing a </a:t>
            </a:r>
            <a:r>
              <a:rPr lang="en-US" sz="3400" b="1" dirty="0">
                <a:solidFill>
                  <a:schemeClr val="bg1"/>
                </a:solidFill>
              </a:rPr>
              <a:t>ModelAndView</a:t>
            </a:r>
            <a:r>
              <a:rPr lang="en-US" sz="3400" dirty="0"/>
              <a:t> object to the view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ModelAndView</a:t>
            </a:r>
            <a:r>
              <a:rPr lang="en-US" sz="3400" dirty="0"/>
              <a:t> object will be automatically passed to the view as context variables</a:t>
            </a:r>
          </a:p>
          <a:p>
            <a:r>
              <a:rPr lang="en-US" sz="3400" dirty="0"/>
              <a:t>Attributes can be accessed from </a:t>
            </a:r>
            <a:r>
              <a:rPr lang="en-US" sz="3400" dirty="0" err="1"/>
              <a:t>Thymeleaf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Attributes to View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000" y="1989000"/>
            <a:ext cx="870593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ModelAndView welcome(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ModelAndView</a:t>
            </a:r>
            <a:r>
              <a:rPr lang="en-US" sz="2400" b="1" noProof="1">
                <a:latin typeface="Consolas" pitchFamily="49" charset="0"/>
              </a:rPr>
              <a:t>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model.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addObject</a:t>
            </a:r>
            <a:r>
              <a:rPr lang="en-US" sz="2400" b="1" noProof="1">
                <a:latin typeface="Consolas" pitchFamily="49" charset="0"/>
              </a:rPr>
              <a:t>("name", "Pesho");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model.setViewName("index")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return model;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4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Views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952" y="1885304"/>
            <a:ext cx="10958400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DogController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3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@GetMapping("/dog")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ModelAndView getDogHomePage(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ModelAndView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modelAndView){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modelAndView.setViewName("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dog-page.html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modelAndView</a:t>
            </a: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952" y="1352099"/>
            <a:ext cx="109584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DogController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.java</a:t>
            </a:r>
            <a:endParaRPr lang="en-US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52" y="4232567"/>
            <a:ext cx="5484675" cy="23621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467600" y="2379105"/>
            <a:ext cx="2590800" cy="499081"/>
          </a:xfrm>
          <a:prstGeom prst="wedgeRoundRectCallout">
            <a:avLst>
              <a:gd name="adj1" fmla="val -36609"/>
              <a:gd name="adj2" fmla="val 15766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Model and View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04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a parameter from the query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@RequestParam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can also be used to get POST parameters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Request Parameters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3055" y="1947043"/>
            <a:ext cx="1013566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@GetMapping("/details")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details(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@RequestParam(</a:t>
            </a:r>
            <a:r>
              <a:rPr lang="en-US" sz="2400" b="1" noProof="1">
                <a:latin typeface="Consolas" pitchFamily="49" charset="0"/>
              </a:rPr>
              <a:t>"id"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400" b="1" noProof="1">
                <a:latin typeface="Consolas" pitchFamily="49" charset="0"/>
              </a:rPr>
              <a:t> Long id)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055" y="4687009"/>
            <a:ext cx="1013566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@PostMapping("/register")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register(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@RequestParam(</a:t>
            </a:r>
            <a:r>
              <a:rPr lang="en-US" sz="2400" b="1" noProof="1">
                <a:latin typeface="Consolas" pitchFamily="49" charset="0"/>
              </a:rPr>
              <a:t>"name"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400" b="1" noProof="1">
                <a:latin typeface="Consolas" pitchFamily="49" charset="0"/>
              </a:rPr>
              <a:t> String name)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2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977" y="1566292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a parameter from the query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Making parameter optional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Request Parameters with Default Value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5671" y="1848430"/>
            <a:ext cx="95885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@GetMapping("/comment")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comment(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@RequestParam</a:t>
            </a:r>
            <a:r>
              <a:rPr lang="en-US" sz="2400" b="1" noProof="1">
                <a:latin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</a:rPr>
              <a:t>="author",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defaultValue</a:t>
            </a:r>
            <a:r>
              <a:rPr lang="en-US" sz="2400" b="1" noProof="1">
                <a:latin typeface="Consolas" pitchFamily="49" charset="0"/>
              </a:rPr>
              <a:t> = "Annonymous") String author)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85671" y="4698794"/>
            <a:ext cx="95885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@GetMapping("/search")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search(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@RequestParam</a:t>
            </a:r>
            <a:r>
              <a:rPr lang="en-US" sz="2400" b="1" noProof="1">
                <a:latin typeface="Consolas" pitchFamily="49" charset="0"/>
              </a:rPr>
              <a:t>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name</a:t>
            </a:r>
            <a:r>
              <a:rPr lang="en-US" sz="2400" b="1" noProof="1">
                <a:latin typeface="Consolas" pitchFamily="49" charset="0"/>
              </a:rPr>
              <a:t>="sort",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required</a:t>
            </a:r>
            <a:r>
              <a:rPr lang="en-US" sz="2400" b="1" noProof="1">
                <a:latin typeface="Consolas" pitchFamily="49" charset="0"/>
              </a:rPr>
              <a:t> = false) String sort)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59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Getting a parameter from the query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Variable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000" y="2799000"/>
            <a:ext cx="1013566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@GetMapping("/details/{id}")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details(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@PathVariable(</a:t>
            </a:r>
            <a:r>
              <a:rPr lang="en-US" sz="2400" b="1" noProof="1">
                <a:latin typeface="Consolas" pitchFamily="49" charset="0"/>
              </a:rPr>
              <a:t>"id"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</a:rPr>
              <a:t>) </a:t>
            </a:r>
            <a:r>
              <a:rPr lang="en-US" sz="2400" b="1" noProof="1">
                <a:latin typeface="Consolas" pitchFamily="49" charset="0"/>
              </a:rPr>
              <a:t>Long id)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48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Spring will automatically try to fill objects with a form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input field names must be the same as the object field        names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Objects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445" y="2014561"/>
            <a:ext cx="1036848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@PostMapping("/register")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public String register(UserDTO userDto)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7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Redirecting after POST request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Redirecting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0347" y="2305615"/>
            <a:ext cx="11372523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@PostMapping("/register")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public String register(UserDTO userDto)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return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redirect:</a:t>
            </a:r>
            <a:r>
              <a:rPr lang="en-US" sz="2600" b="1" noProof="1">
                <a:latin typeface="Consolas" pitchFamily="49" charset="0"/>
              </a:rPr>
              <a:t>/login";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3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Redirecting with query string parameters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Redirecting with Parameters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9786" y="1982450"/>
            <a:ext cx="10532428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@PostMapping("/register")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public String register(UserDTO userDto,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RedirectAttributes</a:t>
            </a:r>
            <a:r>
              <a:rPr lang="en-US" sz="2600" b="1" noProof="1">
                <a:latin typeface="Consolas" pitchFamily="49" charset="0"/>
              </a:rPr>
              <a:t> redirectAttributes)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redirectAttributes.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addAttribute</a:t>
            </a:r>
            <a:r>
              <a:rPr lang="en-US" sz="2600" b="1" noProof="1">
                <a:latin typeface="Consolas" pitchFamily="49" charset="0"/>
              </a:rPr>
              <a:t>("errorId",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return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redirect:</a:t>
            </a:r>
            <a:r>
              <a:rPr lang="en-US" sz="2600" b="1" noProof="1">
                <a:latin typeface="Consolas" pitchFamily="49" charset="0"/>
              </a:rPr>
              <a:t>/login";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76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Keeping objects after redirect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Redirecting with Attributes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437" y="1982450"/>
            <a:ext cx="1111312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@PostMapping("/register")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public String register(@ModelAttribute UserDTO userDto,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RedirectAttributes</a:t>
            </a:r>
            <a:r>
              <a:rPr lang="en-US" sz="2600" b="1" noProof="1">
                <a:latin typeface="Consolas" pitchFamily="49" charset="0"/>
              </a:rPr>
              <a:t> redirectAttributes)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redirectAttributes.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addFlashAttribute</a:t>
            </a:r>
            <a:r>
              <a:rPr lang="en-US" sz="2600" b="1" noProof="1">
                <a:latin typeface="Consolas" pitchFamily="49" charset="0"/>
              </a:rPr>
              <a:t>("userDto", userDto);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  return "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redirect:</a:t>
            </a:r>
            <a:r>
              <a:rPr lang="en-US" sz="2600" b="1" noProof="1">
                <a:latin typeface="Consolas" pitchFamily="49" charset="0"/>
              </a:rPr>
              <a:t>/register";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23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85" y="1456413"/>
            <a:ext cx="3661112" cy="2224634"/>
          </a:xfrm>
          <a:prstGeom prst="rect">
            <a:avLst/>
          </a:prstGeom>
        </p:spPr>
      </p:pic>
      <p:sp>
        <p:nvSpPr>
          <p:cNvPr id="4" name="Правоъгълник 3"/>
          <p:cNvSpPr/>
          <p:nvPr/>
        </p:nvSpPr>
        <p:spPr>
          <a:xfrm>
            <a:off x="3407508" y="5472909"/>
            <a:ext cx="53769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Constructor vs Field vs Setter Injection </a:t>
            </a:r>
            <a:endParaRPr lang="bg-BG" sz="28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Inversion of Control</a:t>
            </a:r>
          </a:p>
        </p:txBody>
      </p:sp>
    </p:spTree>
    <p:extLst>
      <p:ext uri="{BB962C8B-B14F-4D97-AF65-F5344CB8AC3E}">
        <p14:creationId xmlns:p14="http://schemas.microsoft.com/office/powerpoint/2010/main" val="34932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/>
          <p:cNvSpPr>
            <a:spLocks noGrp="1"/>
          </p:cNvSpPr>
          <p:nvPr>
            <p:ph type="body" sz="quarter" idx="10"/>
          </p:nvPr>
        </p:nvSpPr>
        <p:spPr>
          <a:xfrm>
            <a:off x="190501" y="1196126"/>
            <a:ext cx="11811097" cy="212213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Easy to write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Easy to add new dependencies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hides</a:t>
            </a:r>
            <a:r>
              <a:rPr lang="en-US" dirty="0"/>
              <a:t> potential architectural </a:t>
            </a:r>
            <a:r>
              <a:rPr lang="en-US" b="1" dirty="0">
                <a:solidFill>
                  <a:schemeClr val="bg1"/>
                </a:solidFill>
              </a:rPr>
              <a:t>problems</a:t>
            </a:r>
            <a:r>
              <a:rPr lang="en-US" dirty="0"/>
              <a:t>!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Injection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879968" y="3633414"/>
            <a:ext cx="8381998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private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ServiceA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serviceA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private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ServiceB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serviceB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private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ServiceC</a:t>
            </a:r>
            <a:r>
              <a:rPr lang="nn-NO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serviceC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28" y="3948568"/>
            <a:ext cx="1862682" cy="186268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8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Time Consuming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Harder to add dependencies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shows</a:t>
            </a:r>
            <a:r>
              <a:rPr lang="en-US" dirty="0"/>
              <a:t> potential architectural problems!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4" y="3352800"/>
            <a:ext cx="10667998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@Autowired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public ControllerA(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ServiceA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 serviceA,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ServiceB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 serviceB,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ServiceC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 serviceC)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this.serviceA = serviceA;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this.serviceB = serviceB;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this.serviceC = serviceC;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55" y="4194000"/>
            <a:ext cx="1808454" cy="1808454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39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Create setters for dependencies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Can be combined easily with constructor injection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Flexibility in dependency resolution or object reconfiguration!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Injection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4" y="3352800"/>
            <a:ext cx="10667998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@Service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HomeContoller(){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//...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@Autowired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void setServiceA(ServiceA serviceA)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this.serviceA = serviceA;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60" y="3986615"/>
            <a:ext cx="2105354" cy="2105354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29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DBF721A0-25A3-4192-97C3-C0C1DB4BE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93" y="1865941"/>
            <a:ext cx="3287200" cy="1576506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The Correct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9662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used to </a:t>
            </a:r>
            <a:r>
              <a:rPr lang="en-US" b="1" dirty="0">
                <a:solidFill>
                  <a:schemeClr val="bg1"/>
                </a:solidFill>
              </a:rPr>
              <a:t>splitting</a:t>
            </a:r>
            <a:r>
              <a:rPr lang="en-US" dirty="0"/>
              <a:t> our code based </a:t>
            </a:r>
            <a:r>
              <a:rPr lang="en-US" b="1" dirty="0">
                <a:solidFill>
                  <a:schemeClr val="bg1"/>
                </a:solidFill>
              </a:rPr>
              <a:t>on its functionality</a:t>
            </a:r>
            <a:r>
              <a:rPr lang="en-US" dirty="0"/>
              <a:t>:</a:t>
            </a:r>
          </a:p>
          <a:p>
            <a:r>
              <a:rPr lang="en-US" dirty="0"/>
              <a:t>It gets </a:t>
            </a:r>
            <a:r>
              <a:rPr lang="en-US" b="1" dirty="0">
                <a:solidFill>
                  <a:schemeClr val="bg1"/>
                </a:solidFill>
              </a:rPr>
              <a:t>hard to navigate </a:t>
            </a:r>
            <a:r>
              <a:rPr lang="en-US" dirty="0"/>
              <a:t>in bigger applications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" y="2709000"/>
            <a:ext cx="2629350" cy="33840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4F081AC-B7E3-40C6-8BEC-45B2822FE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63" y="1940213"/>
            <a:ext cx="2248270" cy="2248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C5B4C-3FCA-44E2-9632-0863719D4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21" y="2783428"/>
            <a:ext cx="6257816" cy="3522364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39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Splitting</a:t>
            </a:r>
            <a:r>
              <a:rPr lang="en-US" dirty="0"/>
              <a:t> the project into </a:t>
            </a:r>
            <a:r>
              <a:rPr lang="en-US" b="1" dirty="0">
                <a:solidFill>
                  <a:schemeClr val="bg1"/>
                </a:solidFill>
              </a:rPr>
              <a:t>different modules</a:t>
            </a:r>
          </a:p>
          <a:p>
            <a:pPr lvl="1"/>
            <a:r>
              <a:rPr lang="en-US" dirty="0"/>
              <a:t>Each module corresponding to the application layer </a:t>
            </a:r>
          </a:p>
          <a:p>
            <a:pPr lvl="1"/>
            <a:r>
              <a:rPr lang="en-US" dirty="0"/>
              <a:t>Makes it easier to navigate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(2)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C2D3568-B6CB-441C-84B5-1569D05E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47" y="3172840"/>
            <a:ext cx="3486742" cy="29908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C75E1C-061B-4BB8-8031-0D20A9A55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741" y="3344598"/>
            <a:ext cx="3599062" cy="2647334"/>
          </a:xfrm>
          <a:prstGeom prst="roundRect">
            <a:avLst>
              <a:gd name="adj" fmla="val 3511"/>
            </a:avLst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77648AF-7A24-41A3-A8A5-26F4ABE7B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55" y="2899443"/>
            <a:ext cx="2838793" cy="335645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81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51" y="1592791"/>
            <a:ext cx="2166897" cy="2166897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Thin Controllers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Creating Simple Components</a:t>
            </a:r>
          </a:p>
        </p:txBody>
      </p:sp>
    </p:spTree>
    <p:extLst>
      <p:ext uri="{BB962C8B-B14F-4D97-AF65-F5344CB8AC3E}">
        <p14:creationId xmlns:p14="http://schemas.microsoft.com/office/powerpoint/2010/main" val="39089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Controllers should follow well known principles such as </a:t>
            </a:r>
            <a:r>
              <a:rPr lang="en-US" b="1" dirty="0">
                <a:solidFill>
                  <a:schemeClr val="bg1"/>
                </a:solidFill>
              </a:rPr>
              <a:t>DRY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KISS</a:t>
            </a:r>
          </a:p>
          <a:p>
            <a:r>
              <a:rPr lang="en-US" dirty="0"/>
              <a:t>Should delegate functionality to the </a:t>
            </a:r>
            <a:r>
              <a:rPr lang="en-US" b="1" dirty="0">
                <a:solidFill>
                  <a:schemeClr val="bg1"/>
                </a:solidFill>
              </a:rPr>
              <a:t>service</a:t>
            </a:r>
            <a:r>
              <a:rPr lang="en-US" dirty="0"/>
              <a:t> layer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service layer </a:t>
            </a:r>
            <a:r>
              <a:rPr lang="en-US" dirty="0"/>
              <a:t>consists of application logic, e.g. services, </a:t>
            </a:r>
            <a:br>
              <a:rPr lang="en-US" dirty="0"/>
            </a:br>
            <a:r>
              <a:rPr lang="en-US" dirty="0"/>
              <a:t>executors, strategies, mappers, DTOs, entities, etc.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Controllers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248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Cookies and Sessions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32" y="2275608"/>
            <a:ext cx="4464676" cy="25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272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71500" indent="-57150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HTTP Cookies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Usage and Control</a:t>
            </a:r>
          </a:p>
          <a:p>
            <a:pPr marL="571500" indent="-57150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HTTP Sessions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90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DD0FCF-DBB0-4043-9041-BFA42EAB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8752">
            <a:off x="4983255" y="1519265"/>
            <a:ext cx="2225488" cy="2225488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Cookies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Usages and Control</a:t>
            </a:r>
          </a:p>
        </p:txBody>
      </p:sp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small file </a:t>
            </a:r>
            <a:r>
              <a:rPr lang="en-US" sz="3200" dirty="0"/>
              <a:t>of </a:t>
            </a:r>
            <a:r>
              <a:rPr lang="en-US" sz="3200" b="1" dirty="0">
                <a:solidFill>
                  <a:schemeClr val="bg1"/>
                </a:solidFill>
              </a:rPr>
              <a:t>plain text </a:t>
            </a:r>
            <a:r>
              <a:rPr lang="en-US" sz="3200" dirty="0"/>
              <a:t>with no executable code</a:t>
            </a:r>
          </a:p>
          <a:p>
            <a:pPr lvl="1"/>
            <a:r>
              <a:rPr lang="en-US" sz="3000" dirty="0"/>
              <a:t>Sent by the server to the client's browser</a:t>
            </a:r>
          </a:p>
          <a:p>
            <a:pPr lvl="1"/>
            <a:r>
              <a:rPr lang="en-US" sz="3000" dirty="0"/>
              <a:t>Stored by the browser on the client's device (computer, tablet, etc.)</a:t>
            </a:r>
          </a:p>
          <a:p>
            <a:pPr lvl="1"/>
            <a:r>
              <a:rPr lang="en-US" sz="3000" dirty="0"/>
              <a:t>Hold small piece of data for a particular client and a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Cookies?</a:t>
            </a:r>
            <a:endParaRPr lang="bg-BG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E67C88-70A4-4C95-B3B3-C77C1B120F47}"/>
              </a:ext>
            </a:extLst>
          </p:cNvPr>
          <p:cNvGrpSpPr/>
          <p:nvPr/>
        </p:nvGrpSpPr>
        <p:grpSpPr>
          <a:xfrm>
            <a:off x="4122186" y="3233057"/>
            <a:ext cx="3947627" cy="3825173"/>
            <a:chOff x="7008812" y="3276600"/>
            <a:chExt cx="3733800" cy="3733800"/>
          </a:xfrm>
        </p:grpSpPr>
        <p:pic>
          <p:nvPicPr>
            <p:cNvPr id="25" name="Graphic 24" descr="Computer">
              <a:extLst>
                <a:ext uri="{FF2B5EF4-FFF2-40B4-BE49-F238E27FC236}">
                  <a16:creationId xmlns:a16="http://schemas.microsoft.com/office/drawing/2014/main" id="{527F19D2-DB86-4129-9B3E-325AF3EF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8812" y="3276600"/>
              <a:ext cx="3733800" cy="3733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8F29683-65AB-458A-B21C-D891B7E4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52" y="4350207"/>
              <a:ext cx="1066803" cy="1066801"/>
            </a:xfrm>
            <a:prstGeom prst="rect">
              <a:avLst/>
            </a:prstGeom>
          </p:spPr>
        </p:pic>
      </p:grp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921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371" y="1151122"/>
            <a:ext cx="12038042" cy="557035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Session management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Logins, shopping carts, game scores, or anything else the server </a:t>
            </a:r>
            <a:br>
              <a:rPr lang="en-US" sz="3000" dirty="0"/>
            </a:br>
            <a:r>
              <a:rPr lang="en-US" sz="3000" dirty="0"/>
              <a:t>should remember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Personalization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User preferences, themes, and other custom settings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Tracking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Recording and analyzing user behavior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Breakfast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But that’s not what we are currently talking about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Cookies Used for?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08790-3816-40C8-BA3C-B6B014A4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25" y="4198775"/>
            <a:ext cx="2400488" cy="240048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31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371" y="1151122"/>
            <a:ext cx="12038042" cy="5570355"/>
          </a:xfrm>
        </p:spPr>
        <p:txBody>
          <a:bodyPr/>
          <a:lstStyle/>
          <a:p>
            <a:r>
              <a:rPr lang="en-US" dirty="0"/>
              <a:t>The HTTP object is </a:t>
            </a:r>
            <a:r>
              <a:rPr lang="en-US" b="1" dirty="0">
                <a:solidFill>
                  <a:schemeClr val="bg1"/>
                </a:solidFill>
              </a:rPr>
              <a:t>stateless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doesn’t store </a:t>
            </a:r>
            <a:r>
              <a:rPr lang="en-US" dirty="0"/>
              <a:t>information about the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B34A9-A3EC-46ED-A25D-EB21A937D6F0}"/>
              </a:ext>
            </a:extLst>
          </p:cNvPr>
          <p:cNvGrpSpPr/>
          <p:nvPr/>
        </p:nvGrpSpPr>
        <p:grpSpPr>
          <a:xfrm>
            <a:off x="1475782" y="2754000"/>
            <a:ext cx="9217397" cy="3413841"/>
            <a:chOff x="1751012" y="2535378"/>
            <a:chExt cx="9461014" cy="3111063"/>
          </a:xfrm>
        </p:grpSpPr>
        <p:sp>
          <p:nvSpPr>
            <p:cNvPr id="5" name="TextBox 4"/>
            <p:cNvSpPr txBox="1"/>
            <p:nvPr/>
          </p:nvSpPr>
          <p:spPr>
            <a:xfrm>
              <a:off x="2086838" y="2535378"/>
              <a:ext cx="1905000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Client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445392" y="3416715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066766" y="2879037"/>
              <a:ext cx="870957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GET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95" y="3175430"/>
              <a:ext cx="2020543" cy="16600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94" y="4916672"/>
              <a:ext cx="709891" cy="7098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012" y="4927466"/>
              <a:ext cx="705707" cy="70570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733" y="4875322"/>
              <a:ext cx="771119" cy="7711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155" y="3267295"/>
              <a:ext cx="1870776" cy="11208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263" y="2995061"/>
              <a:ext cx="2263324" cy="226332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463196" y="2535378"/>
              <a:ext cx="2748830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Application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470414" y="3987737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74387" y="3473880"/>
              <a:ext cx="1056939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POST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463450" y="4568697"/>
              <a:ext cx="3962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112955" y="4054839"/>
              <a:ext cx="824767" cy="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GET</a:t>
              </a:r>
            </a:p>
          </p:txBody>
        </p:sp>
        <p:sp>
          <p:nvSpPr>
            <p:cNvPr id="44" name="AutoShape 25"/>
            <p:cNvSpPr>
              <a:spLocks noChangeArrowheads="1"/>
            </p:cNvSpPr>
            <p:nvPr/>
          </p:nvSpPr>
          <p:spPr bwMode="auto">
            <a:xfrm>
              <a:off x="5131192" y="4931628"/>
              <a:ext cx="2590800" cy="457200"/>
            </a:xfrm>
            <a:prstGeom prst="wedgeRoundRectCallout">
              <a:avLst>
                <a:gd name="adj1" fmla="val -8790"/>
                <a:gd name="adj2" fmla="val -89906"/>
                <a:gd name="adj3" fmla="val 16667"/>
              </a:avLst>
            </a:prstGeom>
            <a:solidFill>
              <a:schemeClr val="tx1">
                <a:alpha val="94902"/>
              </a:schemeClr>
            </a:solidFill>
            <a:ln w="19050">
              <a:solidFill>
                <a:schemeClr val="tx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/>
              <a:r>
                <a:rPr lang="en-US" sz="2800" dirty="0">
                  <a:solidFill>
                    <a:schemeClr val="bg2"/>
                  </a:solidFill>
                </a:rPr>
                <a:t>Not stored</a:t>
              </a:r>
              <a:endParaRPr lang="bg-BG" sz="2800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21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1923" y="1186895"/>
            <a:ext cx="11668154" cy="413210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server does not know</a:t>
            </a:r>
            <a:r>
              <a:rPr lang="en-US" dirty="0"/>
              <a:t> if two requests come from the </a:t>
            </a:r>
            <a:br>
              <a:rPr lang="en-US" dirty="0"/>
            </a:br>
            <a:r>
              <a:rPr lang="en-US" dirty="0"/>
              <a:t>same client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State management</a:t>
            </a:r>
            <a:r>
              <a:rPr lang="en-US" dirty="0"/>
              <a:t> problems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Navigation through pages requires </a:t>
            </a:r>
            <a:r>
              <a:rPr lang="en-US" b="1" dirty="0">
                <a:solidFill>
                  <a:schemeClr val="bg1"/>
                </a:solidFill>
              </a:rPr>
              <a:t>authentication each time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Information about the pages is lost </a:t>
            </a:r>
            <a:r>
              <a:rPr lang="en-US" b="1" dirty="0">
                <a:solidFill>
                  <a:schemeClr val="bg1"/>
                </a:solidFill>
              </a:rPr>
              <a:t>between the requests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Harder personalization </a:t>
            </a:r>
            <a:r>
              <a:rPr lang="en-US" dirty="0"/>
              <a:t>of</a:t>
            </a:r>
            <a:r>
              <a:rPr lang="bg-BG" dirty="0"/>
              <a:t> </a:t>
            </a:r>
            <a:r>
              <a:rPr lang="en-US" dirty="0"/>
              <a:t>page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HTTP – the Problem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4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371" y="1151122"/>
            <a:ext cx="11801504" cy="5570355"/>
          </a:xfrm>
        </p:spPr>
        <p:txBody>
          <a:bodyPr/>
          <a:lstStyle/>
          <a:p>
            <a:r>
              <a:rPr lang="en-US" dirty="0"/>
              <a:t>A reliable </a:t>
            </a:r>
            <a:r>
              <a:rPr lang="en-US" b="1" dirty="0">
                <a:solidFill>
                  <a:schemeClr val="bg1"/>
                </a:solidFill>
              </a:rPr>
              <a:t>mechanism</a:t>
            </a:r>
            <a:r>
              <a:rPr lang="en-US" dirty="0"/>
              <a:t> for websites to </a:t>
            </a:r>
            <a:r>
              <a:rPr lang="en-US" b="1" dirty="0">
                <a:solidFill>
                  <a:schemeClr val="bg1"/>
                </a:solidFill>
              </a:rPr>
              <a:t>remember stateful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information</a:t>
            </a:r>
          </a:p>
          <a:p>
            <a:pPr lvl="1"/>
            <a:r>
              <a:rPr lang="en-US" dirty="0"/>
              <a:t>to know whether the user is </a:t>
            </a:r>
            <a:r>
              <a:rPr lang="en-US" b="1" dirty="0">
                <a:solidFill>
                  <a:schemeClr val="bg1"/>
                </a:solidFill>
              </a:rPr>
              <a:t>logged in or not</a:t>
            </a:r>
          </a:p>
          <a:p>
            <a:pPr lvl="1"/>
            <a:r>
              <a:rPr lang="en-US" dirty="0"/>
              <a:t>to know </a:t>
            </a:r>
            <a:r>
              <a:rPr lang="en-US" b="1" dirty="0">
                <a:solidFill>
                  <a:schemeClr val="bg1"/>
                </a:solidFill>
              </a:rPr>
              <a:t>which account </a:t>
            </a:r>
            <a:r>
              <a:rPr lang="en-US" dirty="0"/>
              <a:t>the user is logged in with</a:t>
            </a:r>
          </a:p>
          <a:p>
            <a:pPr lvl="1"/>
            <a:r>
              <a:rPr lang="en-US" dirty="0"/>
              <a:t>to record the user's </a:t>
            </a:r>
            <a:r>
              <a:rPr lang="en-US" b="1" dirty="0">
                <a:solidFill>
                  <a:schemeClr val="bg1"/>
                </a:solidFill>
              </a:rPr>
              <a:t>browsing activity</a:t>
            </a:r>
          </a:p>
          <a:p>
            <a:pPr lvl="1"/>
            <a:r>
              <a:rPr lang="en-US" dirty="0"/>
              <a:t>to remember pieces of information </a:t>
            </a:r>
            <a:r>
              <a:rPr lang="en-US" b="1" dirty="0">
                <a:solidFill>
                  <a:schemeClr val="bg1"/>
                </a:solidFill>
              </a:rPr>
              <a:t>previously entered </a:t>
            </a:r>
            <a:r>
              <a:rPr lang="en-US" dirty="0"/>
              <a:t>into </a:t>
            </a:r>
            <a:br>
              <a:rPr lang="en-US" dirty="0"/>
            </a:br>
            <a:r>
              <a:rPr lang="en-US" dirty="0"/>
              <a:t>form fields (usernames, passwords,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HTTP – the Cookie Solution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747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F3F0D16-6811-42F8-B0E2-C0D246B0F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response holds the cookies to be saved within the           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Set-Cookie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header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request holds the specific web site cookie within the            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  <a:r>
              <a:rPr lang="en-US" dirty="0"/>
              <a:t> header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Cookies Used?</a:t>
            </a:r>
            <a:endParaRPr lang="bg-B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81167-6940-4424-AD9A-CDADB9C32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99" y="2464905"/>
            <a:ext cx="5670001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HTTP/1.1 200 OK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lang=en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84251-6511-4904-A44C-958D05701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99" y="5227272"/>
            <a:ext cx="567000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</a:t>
            </a:r>
            <a:r>
              <a:rPr lang="bg-BG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HTTP/1.1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Cookie: lang=en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67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Server-Client Cookies Exchange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632856" y="26134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38419" y="4227595"/>
            <a:ext cx="648250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65656" y="3650528"/>
            <a:ext cx="606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HTTP/1.1 200 OK Set-Cookie: </a:t>
            </a:r>
            <a:r>
              <a:rPr lang="en-US" sz="2800" noProof="1"/>
              <a:t>lang=en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4" y="3253469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13" y="4994711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1" y="5005505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52" y="4953361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3" y="3345333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617" y="3101763"/>
            <a:ext cx="2263324" cy="22097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58333" y="2666052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842668" y="1592449"/>
            <a:ext cx="4506666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http://www.example.bg/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803955" y="2032047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609069" y="2046554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75469" y="3385247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65575" y="2757889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/index HTTP/1.1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972869" y="5069114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65575" y="4459514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/index HTTP/1.1</a:t>
            </a:r>
            <a:endParaRPr lang="en-US" sz="28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1E046-3013-4758-9C0A-2AAFCE2DE3B4}"/>
              </a:ext>
            </a:extLst>
          </p:cNvPr>
          <p:cNvSpPr txBox="1"/>
          <p:nvPr/>
        </p:nvSpPr>
        <p:spPr>
          <a:xfrm>
            <a:off x="3664080" y="5064891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Cookie: </a:t>
            </a:r>
            <a:r>
              <a:rPr lang="en-US" sz="2800" noProof="1"/>
              <a:t>lang=en</a:t>
            </a:r>
            <a:endParaRPr lang="en-US" sz="2800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9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30" grpId="0"/>
      <p:bldP spid="32" grpId="0"/>
      <p:bldP spid="10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cookie consists of </a:t>
            </a: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Attributes</a:t>
            </a:r>
            <a:r>
              <a:rPr lang="en-US" dirty="0"/>
              <a:t> (optional)</a:t>
            </a:r>
          </a:p>
          <a:p>
            <a:r>
              <a:rPr lang="en-US" dirty="0"/>
              <a:t>The attributes are </a:t>
            </a:r>
            <a:r>
              <a:rPr lang="en-US" b="1" dirty="0">
                <a:solidFill>
                  <a:schemeClr val="bg1"/>
                </a:solidFill>
              </a:rPr>
              <a:t>key-value pairs </a:t>
            </a:r>
            <a:r>
              <a:rPr lang="en-US" dirty="0"/>
              <a:t>with additional information</a:t>
            </a:r>
          </a:p>
          <a:p>
            <a:r>
              <a:rPr lang="en-US" dirty="0"/>
              <a:t>Attributes are not included in the requests</a:t>
            </a:r>
          </a:p>
          <a:p>
            <a:r>
              <a:rPr lang="en-US" dirty="0"/>
              <a:t>Attributes are used by the client to control the cookies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Structure</a:t>
            </a:r>
            <a:endParaRPr lang="bg-B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BF81A-1F96-44EB-B573-EF177E3AD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684AC15C-D175-4EEB-BEB5-988146241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3930980"/>
            <a:ext cx="2667000" cy="586523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Name=Value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53F509-A534-429D-B755-3E4B44C9EA20}"/>
              </a:ext>
            </a:extLst>
          </p:cNvPr>
          <p:cNvSpPr/>
          <p:nvPr/>
        </p:nvSpPr>
        <p:spPr>
          <a:xfrm>
            <a:off x="2743200" y="4800600"/>
            <a:ext cx="3048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utoShape 23">
            <a:extLst>
              <a:ext uri="{FF2B5EF4-FFF2-40B4-BE49-F238E27FC236}">
                <a16:creationId xmlns:a16="http://schemas.microsoft.com/office/drawing/2014/main" id="{F2F1D297-6569-41C8-A683-5682A164F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950858"/>
            <a:ext cx="1828800" cy="586523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Attributes</a:t>
            </a:r>
            <a:endParaRPr lang="bg-BG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27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8" grpId="0" animBg="1"/>
      <p:bldP spid="3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Defined by the attributes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Domain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– defines </a:t>
            </a:r>
            <a:r>
              <a:rPr lang="en-US" dirty="0"/>
              <a:t>the website that the cookie belongs to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latin typeface="+mj-lt"/>
              </a:rPr>
              <a:t> – </a:t>
            </a:r>
            <a:r>
              <a:rPr lang="en-US" dirty="0"/>
              <a:t>Indicates a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path that must exist in the requested </a:t>
            </a:r>
            <a:br>
              <a:rPr lang="en-US" dirty="0"/>
            </a:br>
            <a:r>
              <a:rPr lang="en-US" dirty="0"/>
              <a:t>resource before sending the </a:t>
            </a:r>
            <a:r>
              <a:rPr lang="en-US" b="1" dirty="0">
                <a:solidFill>
                  <a:schemeClr val="bg1"/>
                </a:solidFill>
              </a:rPr>
              <a:t>Cookie</a:t>
            </a:r>
            <a:r>
              <a:rPr lang="en-US" dirty="0"/>
              <a:t> header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bg-B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91FC5B-1328-466A-959C-F866E5FA0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67" y="4343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024705-FB0E-4F0E-A1B2-99835EB9EB0B}"/>
              </a:ext>
            </a:extLst>
          </p:cNvPr>
          <p:cNvSpPr/>
          <p:nvPr/>
        </p:nvSpPr>
        <p:spPr>
          <a:xfrm>
            <a:off x="5917096" y="4419600"/>
            <a:ext cx="4572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1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Defined by the attributes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Expires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Max-Age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Expires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– </a:t>
            </a:r>
            <a:r>
              <a:rPr lang="en-US" dirty="0"/>
              <a:t>defines the date that the browser should </a:t>
            </a:r>
            <a:br>
              <a:rPr lang="en-US" dirty="0"/>
            </a:br>
            <a:r>
              <a:rPr lang="en-US" dirty="0"/>
              <a:t>delete the cookie</a:t>
            </a:r>
          </a:p>
          <a:p>
            <a:pPr>
              <a:buClr>
                <a:schemeClr val="tx1"/>
              </a:buClr>
            </a:pPr>
            <a:r>
              <a:rPr lang="en-US" dirty="0"/>
              <a:t>By default the cookies are deleted after the end of the session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Max-Age</a:t>
            </a:r>
            <a:r>
              <a:rPr lang="en-US" dirty="0">
                <a:latin typeface="+mj-lt"/>
              </a:rPr>
              <a:t> – </a:t>
            </a:r>
            <a:r>
              <a:rPr lang="en-US" dirty="0"/>
              <a:t>interval of seconds before the cookie is deleted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</a:t>
            </a:r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511B6-0FA5-442A-9306-EACB3CF3E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BA40F9-3C19-423F-AFEC-C3BD5FC6C1E3}"/>
              </a:ext>
            </a:extLst>
          </p:cNvPr>
          <p:cNvSpPr/>
          <p:nvPr/>
        </p:nvSpPr>
        <p:spPr>
          <a:xfrm>
            <a:off x="420756" y="5221356"/>
            <a:ext cx="74676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8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Security flags do not have associated values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Security</a:t>
            </a:r>
            <a:r>
              <a:rPr lang="en-US" dirty="0">
                <a:latin typeface="+mj-lt"/>
              </a:rPr>
              <a:t> -  tells the browser to </a:t>
            </a:r>
            <a:r>
              <a:rPr lang="en-US" dirty="0"/>
              <a:t>use cookies only via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secure/encrypted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HttpOnly</a:t>
            </a:r>
            <a:r>
              <a:rPr lang="en-US" dirty="0"/>
              <a:t> – defines that the cookie cannot be accessed via client-side scripting languages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bg-B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511B6-0FA5-442A-9306-EACB3CF3E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76" y="4724401"/>
            <a:ext cx="1152949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Set-Cookie: SSID=Ap4P…GTEq; Domain=foo.com; Path=/; Expires=Wed, 13 Jan 2021 22:23:01 GMT; Secure; HttpOnly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BA40F9-3C19-423F-AFEC-C3BD5FC6C1E3}"/>
              </a:ext>
            </a:extLst>
          </p:cNvPr>
          <p:cNvSpPr/>
          <p:nvPr/>
        </p:nvSpPr>
        <p:spPr>
          <a:xfrm>
            <a:off x="7924800" y="5247877"/>
            <a:ext cx="3429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69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Packets - 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264E29-06D4-4956-840F-378E23F3F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cookie file contains a table with </a:t>
            </a:r>
            <a:r>
              <a:rPr lang="en-US" b="1" dirty="0">
                <a:solidFill>
                  <a:schemeClr val="bg1"/>
                </a:solidFill>
              </a:rPr>
              <a:t>key-value</a:t>
            </a:r>
            <a:r>
              <a:rPr lang="en-US" dirty="0"/>
              <a:t> pairs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 the Cookie?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351" y="1870176"/>
            <a:ext cx="9486122" cy="46482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27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Most cookies are stored in a </a:t>
            </a:r>
            <a:r>
              <a:rPr lang="en-US" b="1" dirty="0">
                <a:solidFill>
                  <a:schemeClr val="bg1"/>
                </a:solidFill>
              </a:rPr>
              <a:t>RDBMS</a:t>
            </a:r>
            <a:r>
              <a:rPr lang="en-US" dirty="0"/>
              <a:t>, usually </a:t>
            </a:r>
            <a:r>
              <a:rPr lang="en-US" b="1" dirty="0">
                <a:solidFill>
                  <a:schemeClr val="bg1"/>
                </a:solidFill>
              </a:rPr>
              <a:t>SQLite</a:t>
            </a:r>
          </a:p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SQLite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from </a:t>
            </a:r>
            <a:r>
              <a:rPr lang="en-US" b="1" dirty="0">
                <a:hlinkClick r:id="rId3"/>
              </a:rPr>
              <a:t>here</a:t>
            </a:r>
            <a:endParaRPr lang="en-US" b="1" dirty="0"/>
          </a:p>
          <a:p>
            <a:r>
              <a:rPr lang="en-US" dirty="0"/>
              <a:t>Location of Mozilla cookies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Location of Chrome cookies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Your Cookies</a:t>
            </a:r>
            <a:r>
              <a:rPr lang="bg-BG" dirty="0"/>
              <a:t>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3266661"/>
            <a:ext cx="11277600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C:\Users\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{username}\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AppData\Roaming\Mozilla\Firefox\Profiles\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{name}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.default\cookies.sqlite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0F3B4C-EAF3-4860-BAD2-5B8884DDA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34001"/>
            <a:ext cx="11277600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C:\Users\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{username}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\AppData\Local\Google\Chrome\User Data\Default\Cookies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84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650FA-8D59-4E1D-B781-EBCFDF41A8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Open the file with the </a:t>
            </a:r>
            <a:r>
              <a:rPr lang="en-US" b="1" noProof="1">
                <a:solidFill>
                  <a:schemeClr val="bg1"/>
                </a:solidFill>
              </a:rPr>
              <a:t>SQLite</a:t>
            </a:r>
            <a:r>
              <a:rPr lang="en-US" b="1" dirty="0">
                <a:solidFill>
                  <a:schemeClr val="bg1"/>
                </a:solidFill>
              </a:rPr>
              <a:t> browser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Browse the cookies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Examine Your Cookies (2)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0" y="4070838"/>
            <a:ext cx="11074964" cy="2233189"/>
          </a:xfrm>
          <a:prstGeom prst="rect">
            <a:avLst/>
          </a:prstGeom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47234" y="3812670"/>
            <a:ext cx="1219200" cy="45720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Name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191000" y="6273038"/>
            <a:ext cx="1219200" cy="457200"/>
          </a:xfrm>
          <a:prstGeom prst="wedgeRoundRectCallout">
            <a:avLst>
              <a:gd name="adj1" fmla="val -24279"/>
              <a:gd name="adj2" fmla="val -7686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Value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824737" y="3812670"/>
            <a:ext cx="1219200" cy="457200"/>
          </a:xfrm>
          <a:prstGeom prst="wedgeRoundRectCallout">
            <a:avLst>
              <a:gd name="adj1" fmla="val -10964"/>
              <a:gd name="adj2" fmla="val 8545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Host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9575537" y="3781298"/>
            <a:ext cx="1981200" cy="457200"/>
          </a:xfrm>
          <a:prstGeom prst="wedgeRoundRectCallout">
            <a:avLst>
              <a:gd name="adj1" fmla="val -7222"/>
              <a:gd name="adj2" fmla="val 924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Created on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8198503" y="6312788"/>
            <a:ext cx="2754071" cy="457200"/>
          </a:xfrm>
          <a:prstGeom prst="wedgeRoundRectCallout">
            <a:avLst>
              <a:gd name="adj1" fmla="val -32465"/>
              <a:gd name="adj2" fmla="val -8773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Last accessed on</a:t>
            </a:r>
            <a:endParaRPr lang="bg-BG" sz="2800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B417F7-4F82-468B-AC81-BCFED5D90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9" y="1770417"/>
            <a:ext cx="5709962" cy="14552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5E95BD-A4E5-4AB0-9186-F5204A3C782E}"/>
              </a:ext>
            </a:extLst>
          </p:cNvPr>
          <p:cNvCxnSpPr/>
          <p:nvPr/>
        </p:nvCxnSpPr>
        <p:spPr>
          <a:xfrm>
            <a:off x="2320248" y="2193236"/>
            <a:ext cx="1600200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B864C7-3A1D-4688-B66C-72502C401DDB}"/>
              </a:ext>
            </a:extLst>
          </p:cNvPr>
          <p:cNvSpPr/>
          <p:nvPr/>
        </p:nvSpPr>
        <p:spPr>
          <a:xfrm>
            <a:off x="2870200" y="4436148"/>
            <a:ext cx="965200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6F051-0608-4876-9770-2CDBB53750C6}"/>
              </a:ext>
            </a:extLst>
          </p:cNvPr>
          <p:cNvSpPr/>
          <p:nvPr/>
        </p:nvSpPr>
        <p:spPr>
          <a:xfrm>
            <a:off x="3889692" y="4436148"/>
            <a:ext cx="100234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6634BC-6B3D-4249-A55B-8ABCD1B8DFCD}"/>
              </a:ext>
            </a:extLst>
          </p:cNvPr>
          <p:cNvSpPr/>
          <p:nvPr/>
        </p:nvSpPr>
        <p:spPr>
          <a:xfrm>
            <a:off x="4933163" y="4436147"/>
            <a:ext cx="100234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DC8092-1EB4-4461-A4D8-75B959B1FD04}"/>
              </a:ext>
            </a:extLst>
          </p:cNvPr>
          <p:cNvSpPr/>
          <p:nvPr/>
        </p:nvSpPr>
        <p:spPr>
          <a:xfrm>
            <a:off x="5964554" y="4436147"/>
            <a:ext cx="100234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utoShape 25">
            <a:extLst>
              <a:ext uri="{FF2B5EF4-FFF2-40B4-BE49-F238E27FC236}">
                <a16:creationId xmlns:a16="http://schemas.microsoft.com/office/drawing/2014/main" id="{7971A392-DEA6-4D79-9AE2-ECECFBBD2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302" y="6312788"/>
            <a:ext cx="1219200" cy="457200"/>
          </a:xfrm>
          <a:prstGeom prst="wedgeRoundRectCallout">
            <a:avLst>
              <a:gd name="adj1" fmla="val -40651"/>
              <a:gd name="adj2" fmla="val -8954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Paths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D4A675-C1F9-4E8B-9508-D3E8F51838E4}"/>
              </a:ext>
            </a:extLst>
          </p:cNvPr>
          <p:cNvSpPr/>
          <p:nvPr/>
        </p:nvSpPr>
        <p:spPr>
          <a:xfrm>
            <a:off x="7004063" y="4426622"/>
            <a:ext cx="100234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AutoShape 25">
            <a:extLst>
              <a:ext uri="{FF2B5EF4-FFF2-40B4-BE49-F238E27FC236}">
                <a16:creationId xmlns:a16="http://schemas.microsoft.com/office/drawing/2014/main" id="{73E83571-E380-48FF-B2BC-11AA533DA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240" y="3781298"/>
            <a:ext cx="2547408" cy="457200"/>
          </a:xfrm>
          <a:prstGeom prst="wedgeRoundRectCallout">
            <a:avLst>
              <a:gd name="adj1" fmla="val -14434"/>
              <a:gd name="adj2" fmla="val 8618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Expiration date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6F4C67-6A71-4FCF-B2BF-9B4898106F34}"/>
              </a:ext>
            </a:extLst>
          </p:cNvPr>
          <p:cNvSpPr/>
          <p:nvPr/>
        </p:nvSpPr>
        <p:spPr>
          <a:xfrm>
            <a:off x="8046402" y="4436147"/>
            <a:ext cx="193579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339F79-EC94-452C-96E9-9B6586717269}"/>
              </a:ext>
            </a:extLst>
          </p:cNvPr>
          <p:cNvSpPr/>
          <p:nvPr/>
        </p:nvSpPr>
        <p:spPr>
          <a:xfrm>
            <a:off x="10022191" y="4426622"/>
            <a:ext cx="1327868" cy="1715427"/>
          </a:xfrm>
          <a:prstGeom prst="roundRect">
            <a:avLst>
              <a:gd name="adj" fmla="val 5574"/>
            </a:avLst>
          </a:prstGeom>
          <a:noFill/>
          <a:ln w="1905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33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Your Cookies – Firefox Browser</a:t>
            </a:r>
            <a:r>
              <a:rPr lang="bg-BG" dirty="0"/>
              <a:t> (1)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63C3E5-E8AC-4379-8828-2B7C0986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00" y="1179000"/>
            <a:ext cx="8189999" cy="5535000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7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Your Cookies – Firefox Browser (2)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5EF15-6730-40A7-98BC-13B1986C1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151122"/>
            <a:ext cx="5191850" cy="52394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6FB691-7F1C-46BC-BA8D-9A3440479EB5}"/>
              </a:ext>
            </a:extLst>
          </p:cNvPr>
          <p:cNvSpPr/>
          <p:nvPr/>
        </p:nvSpPr>
        <p:spPr>
          <a:xfrm>
            <a:off x="1892300" y="2590800"/>
            <a:ext cx="4724400" cy="1447800"/>
          </a:xfrm>
          <a:prstGeom prst="roundRect">
            <a:avLst>
              <a:gd name="adj" fmla="val 6141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D7E163-977D-4638-A551-7AC795364C16}"/>
              </a:ext>
            </a:extLst>
          </p:cNvPr>
          <p:cNvSpPr/>
          <p:nvPr/>
        </p:nvSpPr>
        <p:spPr>
          <a:xfrm>
            <a:off x="1892300" y="5813802"/>
            <a:ext cx="2743200" cy="447298"/>
          </a:xfrm>
          <a:prstGeom prst="roundRect">
            <a:avLst>
              <a:gd name="adj" fmla="val 6141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25">
            <a:extLst>
              <a:ext uri="{FF2B5EF4-FFF2-40B4-BE49-F238E27FC236}">
                <a16:creationId xmlns:a16="http://schemas.microsoft.com/office/drawing/2014/main" id="{ACB557B4-9B33-4357-958A-314DB47F2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873608"/>
            <a:ext cx="3494360" cy="1247902"/>
          </a:xfrm>
          <a:prstGeom prst="wedgeRoundRectCallout">
            <a:avLst>
              <a:gd name="adj1" fmla="val -76946"/>
              <a:gd name="adj2" fmla="val 8414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Browse cookies from a selected website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3" name="AutoShape 25">
            <a:extLst>
              <a:ext uri="{FF2B5EF4-FFF2-40B4-BE49-F238E27FC236}">
                <a16:creationId xmlns:a16="http://schemas.microsoft.com/office/drawing/2014/main" id="{32513206-91E9-4A31-90B1-5A215CD4D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525429"/>
            <a:ext cx="3494360" cy="1247902"/>
          </a:xfrm>
          <a:prstGeom prst="wedgeRoundRectCallout">
            <a:avLst>
              <a:gd name="adj1" fmla="val -90393"/>
              <a:gd name="adj2" fmla="val 68880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bg2"/>
                </a:solidFill>
              </a:rPr>
              <a:t>Delete a particular cookie or all cookies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87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444962"/>
            <a:ext cx="8970923" cy="29512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Your Cookies – Chrome Browser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1D6129-F1D4-4D67-9B68-50E791D47639}"/>
              </a:ext>
            </a:extLst>
          </p:cNvPr>
          <p:cNvSpPr/>
          <p:nvPr/>
        </p:nvSpPr>
        <p:spPr>
          <a:xfrm>
            <a:off x="8076000" y="3069396"/>
            <a:ext cx="687033" cy="26920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EEDEA14-119E-4303-B07F-1010642B7E6E}"/>
              </a:ext>
            </a:extLst>
          </p:cNvPr>
          <p:cNvSpPr/>
          <p:nvPr/>
        </p:nvSpPr>
        <p:spPr>
          <a:xfrm rot="18509217">
            <a:off x="3502143" y="4888635"/>
            <a:ext cx="357226" cy="558541"/>
          </a:xfrm>
          <a:prstGeom prst="downArrow">
            <a:avLst>
              <a:gd name="adj1" fmla="val 50000"/>
              <a:gd name="adj2" fmla="val 5371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205</a:t>
            </a:fld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B9F898-E60B-4F2C-8597-0FFCC7BA2BFC}"/>
              </a:ext>
            </a:extLst>
          </p:cNvPr>
          <p:cNvSpPr/>
          <p:nvPr/>
        </p:nvSpPr>
        <p:spPr>
          <a:xfrm>
            <a:off x="1821000" y="2886904"/>
            <a:ext cx="1530000" cy="2720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4636419"/>
            <a:ext cx="6034823" cy="20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 txBox="1">
            <a:spLocks noGrp="1"/>
          </p:cNvSpPr>
          <p:nvPr>
            <p:ph type="body" idx="4294967295"/>
          </p:nvPr>
        </p:nvSpPr>
        <p:spPr>
          <a:xfrm>
            <a:off x="190403" y="1151122"/>
            <a:ext cx="11925397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en-US" dirty="0"/>
              <a:t>Cookies stored by an </a:t>
            </a:r>
            <a:r>
              <a:rPr lang="en-US" b="1" dirty="0">
                <a:solidFill>
                  <a:schemeClr val="lt1"/>
                </a:solidFill>
              </a:rPr>
              <a:t>external party </a:t>
            </a:r>
            <a:r>
              <a:rPr lang="en-US" dirty="0"/>
              <a:t>(different </a:t>
            </a:r>
            <a:r>
              <a:rPr lang="en-US" b="1" dirty="0">
                <a:solidFill>
                  <a:schemeClr val="lt1"/>
                </a:solidFill>
              </a:rPr>
              <a:t>domain</a:t>
            </a:r>
            <a:r>
              <a:rPr lang="en-US" dirty="0"/>
              <a:t>)</a:t>
            </a:r>
            <a:endParaRPr dirty="0"/>
          </a:p>
          <a:p>
            <a:pPr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en-US" dirty="0"/>
              <a:t>Mainly used for advertising and tracking across the web</a:t>
            </a:r>
          </a:p>
          <a:p>
            <a:pPr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en-US" dirty="0"/>
              <a:t>By the end of 2023, Google will stop the use of third-party cookies.</a:t>
            </a:r>
            <a:endParaRPr dirty="0"/>
          </a:p>
        </p:txBody>
      </p:sp>
      <p:sp>
        <p:nvSpPr>
          <p:cNvPr id="412" name="Google Shape;412;p22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Third Party Cookies</a:t>
            </a:r>
            <a:endParaRPr/>
          </a:p>
        </p:txBody>
      </p:sp>
      <p:sp>
        <p:nvSpPr>
          <p:cNvPr id="413" name="Google Shape;413;p22"/>
          <p:cNvSpPr txBox="1"/>
          <p:nvPr/>
        </p:nvSpPr>
        <p:spPr>
          <a:xfrm>
            <a:off x="835917" y="3776124"/>
            <a:ext cx="1905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Client</a:t>
            </a:r>
            <a:endParaRPr dirty="0"/>
          </a:p>
        </p:txBody>
      </p:sp>
      <p:sp>
        <p:nvSpPr>
          <p:cNvPr id="415" name="Google Shape;415;p22"/>
          <p:cNvSpPr txBox="1"/>
          <p:nvPr/>
        </p:nvSpPr>
        <p:spPr>
          <a:xfrm>
            <a:off x="4972391" y="4218144"/>
            <a:ext cx="25975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 transfer</a:t>
            </a:r>
            <a:endParaRPr dirty="0"/>
          </a:p>
        </p:txBody>
      </p:sp>
      <p:pic>
        <p:nvPicPr>
          <p:cNvPr id="416" name="Google Shape;41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82" y="4277259"/>
            <a:ext cx="2020543" cy="166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444" y="5996275"/>
            <a:ext cx="709891" cy="70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262" y="6007069"/>
            <a:ext cx="705707" cy="70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5983" y="5954925"/>
            <a:ext cx="771119" cy="77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0141" y="4369123"/>
            <a:ext cx="1870776" cy="11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/>
          <p:nvPr/>
        </p:nvSpPr>
        <p:spPr>
          <a:xfrm>
            <a:off x="3415855" y="3475501"/>
            <a:ext cx="5243495" cy="540148"/>
          </a:xfrm>
          <a:prstGeom prst="rect">
            <a:avLst/>
          </a:prstGeom>
          <a:solidFill>
            <a:srgbClr val="C1C6D1">
              <a:alpha val="14901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http://stackoverflow.com/</a:t>
            </a:r>
            <a:endParaRPr dirty="0"/>
          </a:p>
        </p:txBody>
      </p:sp>
      <p:cxnSp>
        <p:nvCxnSpPr>
          <p:cNvPr id="423" name="Google Shape;423;p22"/>
          <p:cNvCxnSpPr>
            <a:cxnSpLocks/>
          </p:cNvCxnSpPr>
          <p:nvPr/>
        </p:nvCxnSpPr>
        <p:spPr>
          <a:xfrm flipV="1">
            <a:off x="2898643" y="3732810"/>
            <a:ext cx="386693" cy="203489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22"/>
          <p:cNvCxnSpPr>
            <a:cxnSpLocks/>
          </p:cNvCxnSpPr>
          <p:nvPr/>
        </p:nvCxnSpPr>
        <p:spPr>
          <a:xfrm>
            <a:off x="8789703" y="3745575"/>
            <a:ext cx="503654" cy="146854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26" name="Google Shape;426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82097" y="4176559"/>
            <a:ext cx="1433331" cy="143333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2"/>
          <p:cNvSpPr txBox="1"/>
          <p:nvPr/>
        </p:nvSpPr>
        <p:spPr>
          <a:xfrm>
            <a:off x="9298001" y="3776124"/>
            <a:ext cx="27488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dirty="0"/>
          </a:p>
        </p:txBody>
      </p:sp>
      <p:sp>
        <p:nvSpPr>
          <p:cNvPr id="428" name="Google Shape;428;p22"/>
          <p:cNvSpPr txBox="1"/>
          <p:nvPr/>
        </p:nvSpPr>
        <p:spPr>
          <a:xfrm>
            <a:off x="9572890" y="5364666"/>
            <a:ext cx="18630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Party</a:t>
            </a:r>
            <a:endParaRPr dirty="0"/>
          </a:p>
        </p:txBody>
      </p:sp>
      <p:cxnSp>
        <p:nvCxnSpPr>
          <p:cNvPr id="429" name="Google Shape;429;p22"/>
          <p:cNvCxnSpPr>
            <a:cxnSpLocks/>
          </p:cNvCxnSpPr>
          <p:nvPr/>
        </p:nvCxnSpPr>
        <p:spPr>
          <a:xfrm flipH="1" flipV="1">
            <a:off x="3365192" y="5397311"/>
            <a:ext cx="5809023" cy="644868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0" name="Google Shape;430;p22"/>
          <p:cNvCxnSpPr>
            <a:cxnSpLocks/>
          </p:cNvCxnSpPr>
          <p:nvPr/>
        </p:nvCxnSpPr>
        <p:spPr>
          <a:xfrm>
            <a:off x="3408137" y="5669520"/>
            <a:ext cx="5822305" cy="678069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1" name="Google Shape;431;p22"/>
          <p:cNvSpPr txBox="1"/>
          <p:nvPr/>
        </p:nvSpPr>
        <p:spPr>
          <a:xfrm rot="382480">
            <a:off x="4993407" y="5182866"/>
            <a:ext cx="25975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Cookie transfer</a:t>
            </a:r>
            <a:endParaRPr dirty="0"/>
          </a:p>
        </p:txBody>
      </p:sp>
      <p:sp>
        <p:nvSpPr>
          <p:cNvPr id="432" name="Google Shape;432;p22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429;p22">
            <a:extLst>
              <a:ext uri="{FF2B5EF4-FFF2-40B4-BE49-F238E27FC236}">
                <a16:creationId xmlns:a16="http://schemas.microsoft.com/office/drawing/2014/main" id="{15CF5DA2-9795-4B28-AECA-5D882862A2DA}"/>
              </a:ext>
            </a:extLst>
          </p:cNvPr>
          <p:cNvCxnSpPr>
            <a:cxnSpLocks/>
          </p:cNvCxnSpPr>
          <p:nvPr/>
        </p:nvCxnSpPr>
        <p:spPr>
          <a:xfrm flipH="1">
            <a:off x="3311933" y="4741364"/>
            <a:ext cx="5918509" cy="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430;p22">
            <a:extLst>
              <a:ext uri="{FF2B5EF4-FFF2-40B4-BE49-F238E27FC236}">
                <a16:creationId xmlns:a16="http://schemas.microsoft.com/office/drawing/2014/main" id="{3E858C17-B12C-4862-A34D-7663FB13852F}"/>
              </a:ext>
            </a:extLst>
          </p:cNvPr>
          <p:cNvCxnSpPr>
            <a:cxnSpLocks/>
          </p:cNvCxnSpPr>
          <p:nvPr/>
        </p:nvCxnSpPr>
        <p:spPr>
          <a:xfrm>
            <a:off x="3365192" y="4993996"/>
            <a:ext cx="5932809" cy="39460"/>
          </a:xfrm>
          <a:prstGeom prst="straightConnector1">
            <a:avLst/>
          </a:prstGeom>
          <a:noFill/>
          <a:ln w="63500" cap="flat" cmpd="sng">
            <a:solidFill>
              <a:srgbClr val="FF9D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" name="Google Shape;425;p22">
            <a:extLst>
              <a:ext uri="{FF2B5EF4-FFF2-40B4-BE49-F238E27FC236}">
                <a16:creationId xmlns:a16="http://schemas.microsoft.com/office/drawing/2014/main" id="{1A896DB0-488F-4090-B247-9D5997D17E6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22184" y="5437313"/>
            <a:ext cx="2500463" cy="145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17B12-68EB-4956-AB16-F2436FC1A6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19" y="737118"/>
            <a:ext cx="2956703" cy="3629608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412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B4AADE48-A65E-4E16-91F4-55EDD2AEB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1398" y="1268963"/>
            <a:ext cx="2729204" cy="2729204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Sessions</a:t>
            </a:r>
          </a:p>
        </p:txBody>
      </p:sp>
    </p:spTree>
    <p:extLst>
      <p:ext uri="{BB962C8B-B14F-4D97-AF65-F5344CB8AC3E}">
        <p14:creationId xmlns:p14="http://schemas.microsoft.com/office/powerpoint/2010/main" val="6730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A way to store information about a user to be used across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multiple pages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Sessions?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3185388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2760425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25" y="4889448"/>
            <a:ext cx="874252" cy="874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22" y="3452851"/>
            <a:ext cx="874252" cy="874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22" y="2261901"/>
            <a:ext cx="874252" cy="874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35" y="34528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90616" y="278652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58110" y="243741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/login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66558" y="3628367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/home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25974" y="5064964"/>
            <a:ext cx="172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/products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3934" y="4499227"/>
            <a:ext cx="175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user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/>
              <a:t> Teo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434173" y="3140369"/>
            <a:ext cx="1221858" cy="4967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6843" y="3938053"/>
            <a:ext cx="2009227" cy="11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418706" y="3889977"/>
            <a:ext cx="1255478" cy="334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30370" y="4212845"/>
            <a:ext cx="1243814" cy="5479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0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r>
              <a:rPr lang="bg-BG" dirty="0"/>
              <a:t>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14C09D-A73F-48D9-9354-BC5BAEE017D6}"/>
              </a:ext>
            </a:extLst>
          </p:cNvPr>
          <p:cNvSpPr txBox="1"/>
          <p:nvPr/>
        </p:nvSpPr>
        <p:spPr>
          <a:xfrm>
            <a:off x="4849762" y="3529168"/>
            <a:ext cx="2591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credentials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5240789" y="4330431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5" y="2414487"/>
            <a:ext cx="1455034" cy="6559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724400" y="2129866"/>
            <a:ext cx="2471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First Time Login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CE8C28-D595-4D54-A031-D6D1FBA318AB}"/>
              </a:ext>
            </a:extLst>
          </p:cNvPr>
          <p:cNvCxnSpPr>
            <a:cxnSpLocks/>
          </p:cNvCxnSpPr>
          <p:nvPr/>
        </p:nvCxnSpPr>
        <p:spPr>
          <a:xfrm>
            <a:off x="7423965" y="2421937"/>
            <a:ext cx="1455034" cy="6559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602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  <p:bldP spid="49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r>
              <a:rPr lang="bg-BG" dirty="0"/>
              <a:t> (2)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5240789" y="3535303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6" y="2503040"/>
            <a:ext cx="1705197" cy="5674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898972" y="2241429"/>
            <a:ext cx="2436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Browsing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FAE8B7-6937-45A9-81DB-990634DF731A}"/>
              </a:ext>
            </a:extLst>
          </p:cNvPr>
          <p:cNvSpPr txBox="1"/>
          <p:nvPr/>
        </p:nvSpPr>
        <p:spPr>
          <a:xfrm>
            <a:off x="3938986" y="4324156"/>
            <a:ext cx="43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Requested data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9F6B5D-D063-4F25-8763-B998595B21F8}"/>
              </a:ext>
            </a:extLst>
          </p:cNvPr>
          <p:cNvCxnSpPr>
            <a:cxnSpLocks/>
          </p:cNvCxnSpPr>
          <p:nvPr/>
        </p:nvCxnSpPr>
        <p:spPr>
          <a:xfrm>
            <a:off x="7417281" y="2503040"/>
            <a:ext cx="1705197" cy="56741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456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The exchange mechanism be used between the user and the </a:t>
            </a:r>
            <a:br>
              <a:rPr lang="en-US" dirty="0"/>
            </a:br>
            <a:r>
              <a:rPr lang="en-US" dirty="0"/>
              <a:t>web application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Management</a:t>
            </a:r>
            <a:r>
              <a:rPr lang="bg-BG" dirty="0"/>
              <a:t> (3)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E94340-D94D-4D63-BD86-D2C894B88213}"/>
              </a:ext>
            </a:extLst>
          </p:cNvPr>
          <p:cNvSpPr txBox="1"/>
          <p:nvPr/>
        </p:nvSpPr>
        <p:spPr>
          <a:xfrm>
            <a:off x="945426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44F1D9-EC65-4441-ADBC-EF02F395395C}"/>
              </a:ext>
            </a:extLst>
          </p:cNvPr>
          <p:cNvCxnSpPr>
            <a:cxnSpLocks/>
          </p:cNvCxnSpPr>
          <p:nvPr/>
        </p:nvCxnSpPr>
        <p:spPr>
          <a:xfrm flipH="1">
            <a:off x="3124201" y="4891020"/>
            <a:ext cx="59982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D36305A-B1C6-40E4-89D6-79D52506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3708831"/>
            <a:ext cx="2020543" cy="1660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7D8698-3183-4333-9E36-A3E4055E2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83" y="5450073"/>
            <a:ext cx="709891" cy="7098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F1B01C-F1A1-4F57-9E7E-C5F725314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460867"/>
            <a:ext cx="705707" cy="705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0033B8-D31A-479D-BD20-DB046BE98A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22" y="5408723"/>
            <a:ext cx="771119" cy="771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8F67B8-E51D-4A19-AFBF-0AA1775D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43" y="3800695"/>
            <a:ext cx="1870776" cy="112084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9C3949-F1A1-4DEB-9F1F-79A6AC55638D}"/>
              </a:ext>
            </a:extLst>
          </p:cNvPr>
          <p:cNvCxnSpPr>
            <a:cxnSpLocks/>
          </p:cNvCxnSpPr>
          <p:nvPr/>
        </p:nvCxnSpPr>
        <p:spPr>
          <a:xfrm flipV="1">
            <a:off x="3124201" y="4065640"/>
            <a:ext cx="6042193" cy="19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C96547A-7F91-443E-A2ED-7B472F8C2D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7" y="3435714"/>
            <a:ext cx="2209048" cy="2209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708932-8D70-45C9-9D28-B9FAC7082276}"/>
              </a:ext>
            </a:extLst>
          </p:cNvPr>
          <p:cNvSpPr txBox="1"/>
          <p:nvPr/>
        </p:nvSpPr>
        <p:spPr>
          <a:xfrm>
            <a:off x="9147014" y="3068778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977DE7-5751-4C47-A884-44E5E706E70D}"/>
              </a:ext>
            </a:extLst>
          </p:cNvPr>
          <p:cNvSpPr txBox="1"/>
          <p:nvPr/>
        </p:nvSpPr>
        <p:spPr>
          <a:xfrm>
            <a:off x="3946880" y="4320501"/>
            <a:ext cx="428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Requested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2E0FE-AF64-4E6C-A4D4-12277518D71B}"/>
              </a:ext>
            </a:extLst>
          </p:cNvPr>
          <p:cNvCxnSpPr>
            <a:cxnSpLocks/>
          </p:cNvCxnSpPr>
          <p:nvPr/>
        </p:nvCxnSpPr>
        <p:spPr>
          <a:xfrm flipV="1">
            <a:off x="3092796" y="2590800"/>
            <a:ext cx="1313335" cy="479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2CC9B8-6406-4447-8780-9BF7B5FEED90}"/>
              </a:ext>
            </a:extLst>
          </p:cNvPr>
          <p:cNvSpPr txBox="1"/>
          <p:nvPr/>
        </p:nvSpPr>
        <p:spPr>
          <a:xfrm>
            <a:off x="4507109" y="2037058"/>
            <a:ext cx="3434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Browsing pages after</a:t>
            </a:r>
          </a:p>
          <a:p>
            <a:pPr algn="ctr"/>
            <a:r>
              <a:rPr lang="en-US" sz="2800" dirty="0"/>
              <a:t>the server is restarted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19C73B-71C2-4F99-8A64-F0E780BA5DDC}"/>
              </a:ext>
            </a:extLst>
          </p:cNvPr>
          <p:cNvSpPr txBox="1"/>
          <p:nvPr/>
        </p:nvSpPr>
        <p:spPr>
          <a:xfrm>
            <a:off x="5249086" y="3513948"/>
            <a:ext cx="170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ID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520FAD-F78B-4F5B-A54D-E180AD6E059D}"/>
              </a:ext>
            </a:extLst>
          </p:cNvPr>
          <p:cNvCxnSpPr>
            <a:cxnSpLocks/>
          </p:cNvCxnSpPr>
          <p:nvPr/>
        </p:nvCxnSpPr>
        <p:spPr>
          <a:xfrm>
            <a:off x="7994520" y="2590800"/>
            <a:ext cx="1313335" cy="479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4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 with Cookies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18" y="3033915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3519" y="260895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73" y="37157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32954" y="3129882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8215" y="1851013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bg1"/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5</a:t>
            </a:r>
          </a:p>
          <a:p>
            <a:r>
              <a:rPr lang="en-US" sz="28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97965" y="3115549"/>
            <a:ext cx="770771" cy="1907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51014"/>
            <a:ext cx="777817" cy="7778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357601"/>
            <a:ext cx="777817" cy="7778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8214" y="4280118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Cookie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bg1"/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7</a:t>
            </a:r>
          </a:p>
          <a:p>
            <a:r>
              <a:rPr lang="en-US" sz="28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429000" y="4591678"/>
            <a:ext cx="762000" cy="2851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9576400" y="1612365"/>
            <a:ext cx="1787869" cy="19884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sid 5 {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  uid: 101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}</a:t>
            </a:r>
          </a:p>
          <a:p>
            <a:r>
              <a:rPr lang="en-US" sz="2000" dirty="0">
                <a:solidFill>
                  <a:schemeClr val="bg2"/>
                </a:solidFill>
              </a:rPr>
              <a:t>sid 7 {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  uid: 102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}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5" name="Can 44"/>
          <p:cNvSpPr/>
          <p:nvPr/>
        </p:nvSpPr>
        <p:spPr>
          <a:xfrm>
            <a:off x="9774833" y="4591678"/>
            <a:ext cx="1425604" cy="1848029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uid  name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101 Teo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102 Bojo</a:t>
            </a:r>
            <a:endParaRPr lang="bg-BG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25721" y="1099527"/>
            <a:ext cx="23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7401" y="4034076"/>
            <a:ext cx="168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35221" y="2412079"/>
            <a:ext cx="2933159" cy="916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380235" y="3391492"/>
            <a:ext cx="977658" cy="3867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183374" y="4819905"/>
            <a:ext cx="1371380" cy="6957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335221" y="4495801"/>
            <a:ext cx="3085727" cy="1556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3151966" y="3362980"/>
            <a:ext cx="788686" cy="221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93886" y="4869777"/>
            <a:ext cx="818232" cy="307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538612">
            <a:off x="6897822" y="2374671"/>
            <a:ext cx="146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Validate</a:t>
            </a:r>
          </a:p>
        </p:txBody>
      </p:sp>
      <p:sp>
        <p:nvSpPr>
          <p:cNvPr id="75" name="TextBox 74"/>
          <p:cNvSpPr txBox="1"/>
          <p:nvPr/>
        </p:nvSpPr>
        <p:spPr>
          <a:xfrm rot="1607758">
            <a:off x="8201404" y="4647293"/>
            <a:ext cx="150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data</a:t>
            </a:r>
          </a:p>
        </p:txBody>
      </p:sp>
      <p:sp>
        <p:nvSpPr>
          <p:cNvPr id="76" name="TextBox 75"/>
          <p:cNvSpPr txBox="1"/>
          <p:nvPr/>
        </p:nvSpPr>
        <p:spPr>
          <a:xfrm rot="1607758">
            <a:off x="5802442" y="5305827"/>
            <a:ext cx="4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personal web page</a:t>
            </a:r>
          </a:p>
        </p:txBody>
      </p:sp>
      <p:sp>
        <p:nvSpPr>
          <p:cNvPr id="77" name="TextBox 76"/>
          <p:cNvSpPr txBox="1"/>
          <p:nvPr/>
        </p:nvSpPr>
        <p:spPr>
          <a:xfrm rot="743552">
            <a:off x="3321096" y="2643810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8" name="TextBox 77"/>
          <p:cNvSpPr txBox="1"/>
          <p:nvPr/>
        </p:nvSpPr>
        <p:spPr>
          <a:xfrm rot="20255812">
            <a:off x="3277920" y="4218267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9" name="TextBox 78"/>
          <p:cNvSpPr txBox="1"/>
          <p:nvPr/>
        </p:nvSpPr>
        <p:spPr>
          <a:xfrm rot="743552">
            <a:off x="3101375" y="3468852"/>
            <a:ext cx="97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81" name="TextBox 80"/>
          <p:cNvSpPr txBox="1"/>
          <p:nvPr/>
        </p:nvSpPr>
        <p:spPr>
          <a:xfrm rot="20255812">
            <a:off x="3625346" y="4950786"/>
            <a:ext cx="89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3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4" grpId="0"/>
      <p:bldP spid="75" grpId="0"/>
      <p:bldP spid="76" grpId="0"/>
      <p:bldP spid="77" grpId="0"/>
      <p:bldP spid="78" grpId="0"/>
      <p:bldP spid="79" grpId="0"/>
      <p:bldP spid="81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Structure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D1DB1-9752-47EF-907D-727EA4A8A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1" y="1433228"/>
            <a:ext cx="7391401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"hje85d3"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789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FirstUser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"af354dd"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456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SecondUser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"fg78e5s" :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user_id: 654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  username: ThirdUser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	     }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924470-31F9-428A-9F30-722A0C8743C4}"/>
              </a:ext>
            </a:extLst>
          </p:cNvPr>
          <p:cNvSpPr/>
          <p:nvPr/>
        </p:nvSpPr>
        <p:spPr>
          <a:xfrm>
            <a:off x="2859156" y="1472984"/>
            <a:ext cx="1636644" cy="417444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FCC75C-E1D5-4A9B-819C-BAB2C27A8740}"/>
              </a:ext>
            </a:extLst>
          </p:cNvPr>
          <p:cNvSpPr/>
          <p:nvPr/>
        </p:nvSpPr>
        <p:spPr>
          <a:xfrm>
            <a:off x="2859156" y="2992670"/>
            <a:ext cx="1636644" cy="417444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77B7E2-4C60-4053-86CB-3098215DE7CC}"/>
              </a:ext>
            </a:extLst>
          </p:cNvPr>
          <p:cNvSpPr/>
          <p:nvPr/>
        </p:nvSpPr>
        <p:spPr>
          <a:xfrm>
            <a:off x="2859156" y="4537548"/>
            <a:ext cx="1636644" cy="417444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>
            <a:extLst>
              <a:ext uri="{FF2B5EF4-FFF2-40B4-BE49-F238E27FC236}">
                <a16:creationId xmlns:a16="http://schemas.microsoft.com/office/drawing/2014/main" id="{513DAB78-C1CD-465A-B948-D0F6F65EF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1" y="2992670"/>
            <a:ext cx="1848679" cy="986786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Unique 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Session ID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127338-68C1-4C39-BA50-FD408CE421BA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 flipV="1">
            <a:off x="2229680" y="1681707"/>
            <a:ext cx="629477" cy="18043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AC37B8-AFB7-486D-A523-B3F240B326A8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 flipV="1">
            <a:off x="2229680" y="3201393"/>
            <a:ext cx="629477" cy="2846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61678-9541-45AA-861F-811B15F672D7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2229680" y="3486064"/>
            <a:ext cx="629477" cy="1260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C39FB36-610E-4E2E-B2DA-24F8F28A6AB6}"/>
              </a:ext>
            </a:extLst>
          </p:cNvPr>
          <p:cNvSpPr/>
          <p:nvPr/>
        </p:nvSpPr>
        <p:spPr>
          <a:xfrm>
            <a:off x="4945224" y="1877176"/>
            <a:ext cx="3665376" cy="77657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0678F0-92A1-41A1-911D-FD755878C245}"/>
              </a:ext>
            </a:extLst>
          </p:cNvPr>
          <p:cNvSpPr/>
          <p:nvPr/>
        </p:nvSpPr>
        <p:spPr>
          <a:xfrm>
            <a:off x="4945224" y="3417899"/>
            <a:ext cx="3817776" cy="77657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9EE0C3-E2A9-49FE-A882-F70B4232A666}"/>
              </a:ext>
            </a:extLst>
          </p:cNvPr>
          <p:cNvSpPr/>
          <p:nvPr/>
        </p:nvSpPr>
        <p:spPr>
          <a:xfrm>
            <a:off x="4945224" y="4954992"/>
            <a:ext cx="3665376" cy="776572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4DFFAA19-BCF5-4C53-A78B-CC0377A3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2992670"/>
            <a:ext cx="2548022" cy="986786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Key-Value pairs with user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63127D-8907-40EA-A48A-7310869ECB17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8610600" y="2265462"/>
            <a:ext cx="762000" cy="12206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05D912-B2FA-4CFE-A93F-281D95A7EF1F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763000" y="3486063"/>
            <a:ext cx="589724" cy="3201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C4C583-B2C0-4DBF-AEE4-7FDDBF007354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>
            <a:off x="8610600" y="3486063"/>
            <a:ext cx="762000" cy="1857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9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6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Fundamentals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Essentials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25" name="Picture 24" descr="A picture containing sign&#10;&#10;Description automatically generated">
            <a:extLst>
              <a:ext uri="{FF2B5EF4-FFF2-40B4-BE49-F238E27FC236}">
                <a16:creationId xmlns:a16="http://schemas.microsoft.com/office/drawing/2014/main" id="{379F24B0-64FB-476A-99C7-12F58D0CF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8" y="2484000"/>
            <a:ext cx="4372496" cy="21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Thymeleaf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The template engine</a:t>
            </a:r>
          </a:p>
          <a:p>
            <a:pPr marL="547377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Additional Spring Functionalities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Components and Extras</a:t>
            </a:r>
          </a:p>
          <a:p>
            <a:pPr marL="547377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Working with HTTP Sessions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Cookies and Headers</a:t>
            </a:r>
          </a:p>
          <a:p>
            <a:pPr marL="547377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Request and Response body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4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  <a:hlinkClick r:id="rId2"/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java-web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3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43" y="867743"/>
            <a:ext cx="3602114" cy="3609169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Thymeleaf</a:t>
            </a:r>
          </a:p>
        </p:txBody>
      </p:sp>
      <p:sp>
        <p:nvSpPr>
          <p:cNvPr id="4" name="Подзаглавие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The Templating Engine</a:t>
            </a:r>
          </a:p>
        </p:txBody>
      </p:sp>
    </p:spTree>
    <p:extLst>
      <p:ext uri="{BB962C8B-B14F-4D97-AF65-F5344CB8AC3E}">
        <p14:creationId xmlns:p14="http://schemas.microsoft.com/office/powerpoint/2010/main" val="31640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36000" y="1121143"/>
            <a:ext cx="9859234" cy="5546589"/>
          </a:xfrm>
        </p:spPr>
        <p:txBody>
          <a:bodyPr/>
          <a:lstStyle/>
          <a:p>
            <a:r>
              <a:rPr lang="en-US" dirty="0"/>
              <a:t>Thymeleaf is a modern server-side Java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template engine </a:t>
            </a:r>
            <a:r>
              <a:rPr lang="en-US" dirty="0"/>
              <a:t>used in Spring </a:t>
            </a:r>
          </a:p>
          <a:p>
            <a:r>
              <a:rPr lang="en-US" dirty="0"/>
              <a:t>It allows us to</a:t>
            </a:r>
          </a:p>
          <a:p>
            <a:pPr lvl="1"/>
            <a:r>
              <a:rPr lang="en-US" dirty="0"/>
              <a:t>Use variables</a:t>
            </a:r>
            <a:r>
              <a:rPr lang="bg-BG" dirty="0"/>
              <a:t> </a:t>
            </a:r>
            <a:r>
              <a:rPr lang="en-US" dirty="0"/>
              <a:t>in our views</a:t>
            </a:r>
          </a:p>
          <a:p>
            <a:pPr lvl="1"/>
            <a:r>
              <a:rPr lang="en-US" dirty="0"/>
              <a:t>Execute operations on our variables</a:t>
            </a:r>
          </a:p>
          <a:p>
            <a:pPr lvl="1"/>
            <a:r>
              <a:rPr lang="en-US" dirty="0"/>
              <a:t>Iterate over collections</a:t>
            </a:r>
            <a:endParaRPr lang="bg-BG" dirty="0"/>
          </a:p>
          <a:p>
            <a:pPr lvl="1"/>
            <a:r>
              <a:rPr lang="en-US" dirty="0"/>
              <a:t>Make our views dynamical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Thymeleaf?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4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information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the internet</a:t>
            </a:r>
          </a:p>
          <a:p>
            <a:r>
              <a:rPr lang="en-US" sz="3200" dirty="0"/>
              <a:t>Every message, file or stream of information is broken down into 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(1)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lvl="0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r>
              <a:rPr lang="en-US" sz="3200" dirty="0"/>
              <a:t>Use Spring Initializer to import Thymeleaf, or use a dependency</a:t>
            </a:r>
            <a:endParaRPr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Wingdings" panose="05000000000000000000" pitchFamily="2" charset="2"/>
              <a:buChar char="§"/>
            </a:pPr>
            <a:endParaRPr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Wingdings" panose="05000000000000000000" pitchFamily="2" charset="2"/>
              <a:buChar char="§"/>
            </a:pPr>
            <a:endParaRPr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endParaRPr lang="en-US"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endParaRPr lang="en-US"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endParaRPr lang="en-US" sz="3200" dirty="0"/>
          </a:p>
          <a:p>
            <a:pPr lvl="0" indent="-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ingdings" panose="05000000000000000000" pitchFamily="2" charset="2"/>
              <a:buChar char="§"/>
            </a:pPr>
            <a:r>
              <a:rPr lang="en-US" sz="3200" dirty="0"/>
              <a:t>Define the Thymeleaf library in your html file</a:t>
            </a:r>
            <a:endParaRPr sz="3200" dirty="0"/>
          </a:p>
        </p:txBody>
      </p:sp>
      <p:sp>
        <p:nvSpPr>
          <p:cNvPr id="217" name="Google Shape;217;p6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How to Use Thymeleaf?</a:t>
            </a:r>
            <a:endParaRPr dirty="0"/>
          </a:p>
        </p:txBody>
      </p:sp>
      <p:sp>
        <p:nvSpPr>
          <p:cNvPr id="218" name="Google Shape;218;p6"/>
          <p:cNvSpPr/>
          <p:nvPr/>
        </p:nvSpPr>
        <p:spPr>
          <a:xfrm>
            <a:off x="682614" y="2241993"/>
            <a:ext cx="9957667" cy="1200288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&lt;dependency&gt;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&lt;groupId&gt;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org.springframework.boot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&lt;/groupId&gt;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&lt;artifactId&gt;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spring-boot-starter-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thymeleaf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&lt;/artifactId&gt;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&lt;/dependency&gt;</a:t>
            </a:r>
            <a:endParaRPr sz="1800" dirty="0"/>
          </a:p>
        </p:txBody>
      </p:sp>
      <p:sp>
        <p:nvSpPr>
          <p:cNvPr id="219" name="Google Shape;219;p6"/>
          <p:cNvSpPr/>
          <p:nvPr/>
        </p:nvSpPr>
        <p:spPr>
          <a:xfrm>
            <a:off x="682609" y="5949246"/>
            <a:ext cx="9957667" cy="369291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&lt;html lang="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xmlns:th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="http://www.thymeleaf.org"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dirty="0"/>
          </a:p>
        </p:txBody>
      </p:sp>
      <p:sp>
        <p:nvSpPr>
          <p:cNvPr id="220" name="Google Shape;220;p6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8;p6">
            <a:extLst>
              <a:ext uri="{FF2B5EF4-FFF2-40B4-BE49-F238E27FC236}">
                <a16:creationId xmlns:a16="http://schemas.microsoft.com/office/drawing/2014/main" id="{564B0AC8-4896-4358-A2E0-6D3141E45255}"/>
              </a:ext>
            </a:extLst>
          </p:cNvPr>
          <p:cNvSpPr/>
          <p:nvPr/>
        </p:nvSpPr>
        <p:spPr>
          <a:xfrm>
            <a:off x="682614" y="4089175"/>
            <a:ext cx="9957662" cy="923289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dependencies {​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compile("</a:t>
            </a:r>
            <a:r>
              <a:rPr lang="en-US" sz="1800" b="1" i="0" u="none" strike="noStrike" cap="none" dirty="0" err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org.springframework.boot:</a:t>
            </a:r>
            <a:r>
              <a:rPr lang="en-US" sz="1800" b="1" dirty="0" err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spring-boot-starter-thymeleaf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lang="en-US" sz="18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800" dirty="0"/>
          </a:p>
        </p:txBody>
      </p:sp>
      <p:sp>
        <p:nvSpPr>
          <p:cNvPr id="8" name="Google Shape;218;p6">
            <a:extLst>
              <a:ext uri="{FF2B5EF4-FFF2-40B4-BE49-F238E27FC236}">
                <a16:creationId xmlns:a16="http://schemas.microsoft.com/office/drawing/2014/main" id="{29BC3931-F5AA-4FF0-9E63-02E77D2AA55E}"/>
              </a:ext>
            </a:extLst>
          </p:cNvPr>
          <p:cNvSpPr/>
          <p:nvPr/>
        </p:nvSpPr>
        <p:spPr>
          <a:xfrm>
            <a:off x="682615" y="1877167"/>
            <a:ext cx="9957667" cy="369291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Maven:</a:t>
            </a:r>
            <a:endParaRPr sz="1800" dirty="0"/>
          </a:p>
        </p:txBody>
      </p:sp>
      <p:sp>
        <p:nvSpPr>
          <p:cNvPr id="9" name="Google Shape;218;p6">
            <a:extLst>
              <a:ext uri="{FF2B5EF4-FFF2-40B4-BE49-F238E27FC236}">
                <a16:creationId xmlns:a16="http://schemas.microsoft.com/office/drawing/2014/main" id="{98C9988B-EDED-405D-9D6D-C675005AE86F}"/>
              </a:ext>
            </a:extLst>
          </p:cNvPr>
          <p:cNvSpPr/>
          <p:nvPr/>
        </p:nvSpPr>
        <p:spPr>
          <a:xfrm>
            <a:off x="682614" y="3714878"/>
            <a:ext cx="9957667" cy="369291"/>
          </a:xfrm>
          <a:prstGeom prst="rect">
            <a:avLst/>
          </a:prstGeom>
          <a:solidFill>
            <a:srgbClr val="C1C6D1">
              <a:alpha val="20000"/>
            </a:srgbClr>
          </a:solidFill>
          <a:ln w="12700" cap="flat" cmpd="sng">
            <a:solidFill>
              <a:srgbClr val="A1A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sym typeface="Consolas"/>
              </a:rPr>
              <a:t>In Gradle: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Thymeleaf tags and attributes begin with </a:t>
            </a:r>
            <a:r>
              <a:rPr lang="en-US" b="1" noProof="1">
                <a:solidFill>
                  <a:schemeClr val="bg1"/>
                </a:solidFill>
              </a:rPr>
              <a:t>th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/>
              <a:t> by default</a:t>
            </a:r>
          </a:p>
          <a:p>
            <a:r>
              <a:rPr lang="en-US" dirty="0"/>
              <a:t>Example of Thymeleaf attribute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of Thymeleaf tag(element processor)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th:block</a:t>
            </a:r>
            <a:r>
              <a:rPr lang="en-US" b="1" dirty="0"/>
              <a:t> </a:t>
            </a:r>
            <a:r>
              <a:rPr lang="en-US" dirty="0"/>
              <a:t>is an attribute container that </a:t>
            </a:r>
            <a:r>
              <a:rPr lang="en-US" b="1" dirty="0">
                <a:solidFill>
                  <a:schemeClr val="bg1"/>
                </a:solidFill>
              </a:rPr>
              <a:t>disappears</a:t>
            </a:r>
            <a:r>
              <a:rPr lang="en-US" dirty="0"/>
              <a:t> in the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 Tags and Attributes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2590801"/>
            <a:ext cx="9370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&lt;p 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th:text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="${user.name}"&gt;Some text&lt;/p&gt;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969327"/>
            <a:ext cx="482830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th:block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/th:block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488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 rot="21600000">
            <a:off x="192001" y="1151122"/>
            <a:ext cx="5580726" cy="5355878"/>
          </a:xfrm>
        </p:spPr>
        <p:txBody>
          <a:bodyPr>
            <a:normAutofit/>
          </a:bodyPr>
          <a:lstStyle/>
          <a:p>
            <a:r>
              <a:rPr lang="en-US" dirty="0"/>
              <a:t>Variable Expressions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Selection Expressions</a:t>
            </a:r>
          </a:p>
          <a:p>
            <a:endParaRPr lang="en-US" dirty="0"/>
          </a:p>
          <a:p>
            <a:r>
              <a:rPr lang="en-US" dirty="0"/>
              <a:t>Accessing Bean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 Standard Expressions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11207" y="2315513"/>
            <a:ext cx="14295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${...}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11207" y="4041925"/>
            <a:ext cx="14295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*{...}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78785-5D9B-48DF-A31E-4B060D11EBB9}"/>
              </a:ext>
            </a:extLst>
          </p:cNvPr>
          <p:cNvSpPr txBox="1">
            <a:spLocks/>
          </p:cNvSpPr>
          <p:nvPr/>
        </p:nvSpPr>
        <p:spPr>
          <a:xfrm rot="21600000">
            <a:off x="6611274" y="1151123"/>
            <a:ext cx="5580726" cy="45638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 (URL) Expressions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r>
              <a:rPr lang="en-US" dirty="0"/>
              <a:t>Fragment Expressions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11000" y="2315512"/>
            <a:ext cx="14295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@{...}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11000" y="4041924"/>
            <a:ext cx="14295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~{...}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222</a:t>
            </a:fld>
            <a:endParaRPr lang="en-US" noProof="0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11207" y="5468780"/>
            <a:ext cx="156979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${@...}</a:t>
            </a:r>
          </a:p>
        </p:txBody>
      </p:sp>
    </p:spTree>
    <p:extLst>
      <p:ext uri="{BB962C8B-B14F-4D97-AF65-F5344CB8AC3E}">
        <p14:creationId xmlns:p14="http://schemas.microsoft.com/office/powerpoint/2010/main" val="32494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  <p:bldP spid="14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 Variable Expressions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 Expressions are executed on the context variables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93818" y="2337431"/>
            <a:ext cx="138314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${...}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93818" y="3799941"/>
            <a:ext cx="405542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${#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session.user.name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493818" y="4654306"/>
            <a:ext cx="181627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${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3818" y="5508672"/>
            <a:ext cx="207218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${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game.id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20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224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6" y="1221985"/>
            <a:ext cx="11811097" cy="5561124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If – else</a:t>
            </a:r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>
                  <a:lumMod val="75000"/>
                </a:schemeClr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Switch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else &amp; switch</a:t>
            </a:r>
          </a:p>
        </p:txBody>
      </p:sp>
      <p:sp>
        <p:nvSpPr>
          <p:cNvPr id="10" name="Текстов контейнер 6"/>
          <p:cNvSpPr txBox="1">
            <a:spLocks/>
          </p:cNvSpPr>
          <p:nvPr/>
        </p:nvSpPr>
        <p:spPr>
          <a:xfrm>
            <a:off x="621234" y="4002547"/>
            <a:ext cx="10949531" cy="17503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&lt;div </a:t>
            </a:r>
            <a:r>
              <a:rPr lang="en-US" dirty="0" err="1">
                <a:solidFill>
                  <a:schemeClr val="bg1"/>
                </a:solidFill>
              </a:rPr>
              <a:t>th:switch</a:t>
            </a:r>
            <a:r>
              <a:rPr lang="en-US" dirty="0"/>
              <a:t>="${</a:t>
            </a:r>
            <a:r>
              <a:rPr lang="en-US" dirty="0" err="1"/>
              <a:t>user.role</a:t>
            </a:r>
            <a:r>
              <a:rPr lang="en-US" dirty="0"/>
              <a:t>}"&gt;</a:t>
            </a:r>
          </a:p>
          <a:p>
            <a:r>
              <a:rPr lang="en-US" dirty="0"/>
              <a:t>  &lt;p </a:t>
            </a:r>
            <a:r>
              <a:rPr lang="en-US" dirty="0" err="1">
                <a:solidFill>
                  <a:schemeClr val="bg1"/>
                </a:solidFill>
              </a:rPr>
              <a:t>th:case</a:t>
            </a:r>
            <a:r>
              <a:rPr lang="en-US" dirty="0"/>
              <a:t>="'admin'"&gt;User is an administrator&lt;/p&gt;</a:t>
            </a:r>
          </a:p>
          <a:p>
            <a:r>
              <a:rPr lang="en-US" dirty="0"/>
              <a:t>  &lt;p </a:t>
            </a:r>
            <a:r>
              <a:rPr lang="en-US" dirty="0" err="1">
                <a:solidFill>
                  <a:schemeClr val="bg1"/>
                </a:solidFill>
              </a:rPr>
              <a:t>th:case</a:t>
            </a:r>
            <a:r>
              <a:rPr lang="en-US" dirty="0"/>
              <a:t>="#{</a:t>
            </a:r>
            <a:r>
              <a:rPr lang="en-US" dirty="0" err="1"/>
              <a:t>roles.manager</a:t>
            </a:r>
            <a:r>
              <a:rPr lang="en-US" dirty="0"/>
              <a:t>}"&gt;User is a manager&lt;/p&gt;</a:t>
            </a:r>
          </a:p>
          <a:p>
            <a:r>
              <a:rPr lang="en-US" dirty="0"/>
              <a:t>&lt;/div&gt;</a:t>
            </a:r>
          </a:p>
        </p:txBody>
      </p:sp>
      <p:sp>
        <p:nvSpPr>
          <p:cNvPr id="7" name="Текстов контейнер 6"/>
          <p:cNvSpPr>
            <a:spLocks noGrp="1"/>
          </p:cNvSpPr>
          <p:nvPr>
            <p:ph type="body" sz="quarter" idx="11"/>
          </p:nvPr>
        </p:nvSpPr>
        <p:spPr>
          <a:xfrm>
            <a:off x="621234" y="1931154"/>
            <a:ext cx="10949531" cy="993065"/>
          </a:xfrm>
        </p:spPr>
        <p:txBody>
          <a:bodyPr/>
          <a:lstStyle/>
          <a:p>
            <a:r>
              <a:rPr lang="en-US" dirty="0"/>
              <a:t>&lt;div </a:t>
            </a:r>
            <a:r>
              <a:rPr lang="en-US" dirty="0" err="1">
                <a:solidFill>
                  <a:schemeClr val="bg1"/>
                </a:solidFill>
              </a:rPr>
              <a:t>th:if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/>
              <a:t>"${</a:t>
            </a:r>
            <a:r>
              <a:rPr lang="en-US" dirty="0" err="1"/>
              <a:t>student.passExam</a:t>
            </a:r>
            <a:r>
              <a:rPr lang="en-US" dirty="0"/>
              <a:t>}"&gt;Show results&lt;/div&gt;</a:t>
            </a:r>
          </a:p>
          <a:p>
            <a:r>
              <a:rPr lang="en-US" dirty="0"/>
              <a:t>&lt;div </a:t>
            </a:r>
            <a:r>
              <a:rPr lang="en-US" dirty="0" err="1">
                <a:solidFill>
                  <a:schemeClr val="bg1"/>
                </a:solidFill>
              </a:rPr>
              <a:t>th:unless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/>
              <a:t>"${</a:t>
            </a:r>
            <a:r>
              <a:rPr lang="en-US" dirty="0" err="1"/>
              <a:t>student.passExam</a:t>
            </a:r>
            <a:r>
              <a:rPr lang="en-US" dirty="0"/>
              <a:t>}"&gt;Not pass&lt;/div&gt;</a:t>
            </a:r>
          </a:p>
        </p:txBody>
      </p:sp>
    </p:spTree>
    <p:extLst>
      <p:ext uri="{BB962C8B-B14F-4D97-AF65-F5344CB8AC3E}">
        <p14:creationId xmlns:p14="http://schemas.microsoft.com/office/powerpoint/2010/main" val="10105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225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A special kind of conditional value </a:t>
            </a:r>
            <a:r>
              <a:rPr lang="en-US" b="1" dirty="0">
                <a:solidFill>
                  <a:schemeClr val="bg1"/>
                </a:solidFill>
              </a:rPr>
              <a:t>without a 'then' part</a:t>
            </a:r>
            <a:r>
              <a:rPr lang="en-US" dirty="0"/>
              <a:t>. It is equivalent to the </a:t>
            </a:r>
            <a:r>
              <a:rPr lang="en-US" b="1" dirty="0">
                <a:solidFill>
                  <a:schemeClr val="bg1"/>
                </a:solidFill>
              </a:rPr>
              <a:t>Elvis</a:t>
            </a:r>
            <a:r>
              <a:rPr lang="en-US" dirty="0"/>
              <a:t> operator present in some languages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Equivalent to:</a:t>
            </a:r>
          </a:p>
          <a:p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expressions (Elvis operator)</a:t>
            </a:r>
          </a:p>
        </p:txBody>
      </p:sp>
      <p:sp>
        <p:nvSpPr>
          <p:cNvPr id="7" name="Текстов контейнер 6"/>
          <p:cNvSpPr>
            <a:spLocks noGrp="1"/>
          </p:cNvSpPr>
          <p:nvPr>
            <p:ph type="body" sz="quarter" idx="11"/>
          </p:nvPr>
        </p:nvSpPr>
        <p:spPr>
          <a:xfrm>
            <a:off x="516000" y="2394000"/>
            <a:ext cx="10949531" cy="1380543"/>
          </a:xfrm>
        </p:spPr>
        <p:txBody>
          <a:bodyPr/>
          <a:lstStyle/>
          <a:p>
            <a:r>
              <a:rPr lang="en-US" dirty="0"/>
              <a:t>&lt;p&gt;Age:</a:t>
            </a:r>
          </a:p>
          <a:p>
            <a:r>
              <a:rPr lang="en-US" dirty="0"/>
              <a:t>   &lt;span </a:t>
            </a:r>
            <a:r>
              <a:rPr lang="en-US" dirty="0" err="1"/>
              <a:t>th:text</a:t>
            </a:r>
            <a:r>
              <a:rPr lang="en-US" dirty="0"/>
              <a:t>="*{age} </a:t>
            </a:r>
            <a:r>
              <a:rPr lang="en-US" dirty="0">
                <a:solidFill>
                  <a:schemeClr val="bg1"/>
                </a:solidFill>
              </a:rPr>
              <a:t>?: </a:t>
            </a:r>
            <a:r>
              <a:rPr lang="en-US" dirty="0"/>
              <a:t>'missing age'"&gt; &lt;/span&gt;</a:t>
            </a:r>
            <a:br>
              <a:rPr lang="en-US" dirty="0"/>
            </a:br>
            <a:r>
              <a:rPr lang="en-US" dirty="0"/>
              <a:t>&lt;/p&gt;</a:t>
            </a:r>
          </a:p>
        </p:txBody>
      </p:sp>
      <p:sp>
        <p:nvSpPr>
          <p:cNvPr id="10" name="Текстов контейнер 6"/>
          <p:cNvSpPr txBox="1">
            <a:spLocks/>
          </p:cNvSpPr>
          <p:nvPr/>
        </p:nvSpPr>
        <p:spPr>
          <a:xfrm>
            <a:off x="516000" y="4566776"/>
            <a:ext cx="10949531" cy="13805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&lt;p&gt;Age: </a:t>
            </a:r>
          </a:p>
          <a:p>
            <a:r>
              <a:rPr lang="en-US" dirty="0"/>
              <a:t>   &lt;span </a:t>
            </a:r>
            <a:r>
              <a:rPr lang="en-US" dirty="0" err="1"/>
              <a:t>th:text</a:t>
            </a:r>
            <a:r>
              <a:rPr lang="en-US" dirty="0"/>
              <a:t>="*{age != null}</a:t>
            </a:r>
            <a:r>
              <a:rPr lang="en-US" dirty="0">
                <a:solidFill>
                  <a:schemeClr val="bg1"/>
                </a:solidFill>
              </a:rPr>
              <a:t>? </a:t>
            </a:r>
            <a:r>
              <a:rPr lang="en-US" dirty="0"/>
              <a:t>*{age}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/>
              <a:t>'missing age'"&gt;&lt;/span&gt;</a:t>
            </a:r>
            <a:br>
              <a:rPr lang="en-US" dirty="0"/>
            </a:br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6344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 Link Expressions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01001" y="1108911"/>
            <a:ext cx="9752030" cy="5546589"/>
          </a:xfrm>
        </p:spPr>
        <p:txBody>
          <a:bodyPr/>
          <a:lstStyle/>
          <a:p>
            <a:r>
              <a:rPr lang="en-US" sz="2800" dirty="0"/>
              <a:t>Link Expressions are used to build URLs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</a:p>
          <a:p>
            <a:endParaRPr lang="bg-BG" sz="2800" dirty="0"/>
          </a:p>
          <a:p>
            <a:r>
              <a:rPr lang="en-US" sz="2800" dirty="0"/>
              <a:t>You can also pass query string parameters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Create dynamic URLs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2006" y="1730346"/>
            <a:ext cx="1215245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@{...}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12006" y="2782668"/>
            <a:ext cx="612841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&lt;a th:href="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@{/register}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"&gt;Register&lt;/a&gt;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20714" y="4014000"/>
            <a:ext cx="8128813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&lt;a th:href="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@{/details(id=${game.id})}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"&gt;Details&lt;/a&gt;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20714" y="5306654"/>
            <a:ext cx="88346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&lt;a th:href="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@{/games/{id}/edit(id=${game.id})}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"&gt;Edit&lt;/a&gt;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226</a:t>
            </a:fld>
            <a:endParaRPr lang="en-US" noProof="0" dirty="0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6681000" y="4503640"/>
            <a:ext cx="396852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Result -&gt;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/details?id=3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685600" y="5981077"/>
            <a:ext cx="396392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Result -&gt;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/games/3/edit  </a:t>
            </a:r>
          </a:p>
        </p:txBody>
      </p:sp>
    </p:spTree>
    <p:extLst>
      <p:ext uri="{BB962C8B-B14F-4D97-AF65-F5344CB8AC3E}">
        <p14:creationId xmlns:p14="http://schemas.microsoft.com/office/powerpoint/2010/main" val="32322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227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When we want to </a:t>
            </a:r>
            <a:r>
              <a:rPr lang="en-US" b="1" dirty="0">
                <a:solidFill>
                  <a:schemeClr val="bg1"/>
                </a:solidFill>
              </a:rPr>
              <a:t>iterate</a:t>
            </a:r>
            <a:r>
              <a:rPr lang="en-US" dirty="0"/>
              <a:t> over collection</a:t>
            </a:r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We can attach the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dirty="0"/>
              <a:t> to the parent element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</a:t>
            </a:r>
          </a:p>
        </p:txBody>
      </p:sp>
      <p:sp>
        <p:nvSpPr>
          <p:cNvPr id="7" name="Текстов контейнер 6"/>
          <p:cNvSpPr>
            <a:spLocks noGrp="1"/>
          </p:cNvSpPr>
          <p:nvPr>
            <p:ph type="body" sz="quarter" idx="11"/>
          </p:nvPr>
        </p:nvSpPr>
        <p:spPr>
          <a:xfrm>
            <a:off x="471000" y="1821189"/>
            <a:ext cx="10949531" cy="2155499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th:each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 : ${students}"&gt;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/>
              <a:t>{s.name}"&gt;&lt;/td&gt;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/>
              <a:t>{</a:t>
            </a:r>
            <a:r>
              <a:rPr lang="en-US" dirty="0" err="1"/>
              <a:t>s.score</a:t>
            </a:r>
            <a:r>
              <a:rPr lang="en-US" dirty="0"/>
              <a:t>}"&gt;&lt;/td&gt;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/>
              <a:t>{</a:t>
            </a:r>
            <a:r>
              <a:rPr lang="en-US" dirty="0" err="1"/>
              <a:t>s.age</a:t>
            </a:r>
            <a:r>
              <a:rPr lang="en-US" dirty="0"/>
              <a:t>}"&gt;&lt;/td&gt;</a:t>
            </a:r>
          </a:p>
          <a:p>
            <a:r>
              <a:rPr lang="en-US" dirty="0"/>
              <a:t>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</p:txBody>
      </p:sp>
      <p:sp>
        <p:nvSpPr>
          <p:cNvPr id="8" name="Текстов контейнер 6"/>
          <p:cNvSpPr txBox="1">
            <a:spLocks/>
          </p:cNvSpPr>
          <p:nvPr/>
        </p:nvSpPr>
        <p:spPr>
          <a:xfrm>
            <a:off x="464691" y="4601751"/>
            <a:ext cx="10949531" cy="21554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th:each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 : ${students}" </a:t>
            </a:r>
            <a:r>
              <a:rPr lang="en-US" dirty="0" err="1">
                <a:solidFill>
                  <a:schemeClr val="bg1"/>
                </a:solidFill>
              </a:rPr>
              <a:t>th:object</a:t>
            </a:r>
            <a:r>
              <a:rPr lang="en-US" dirty="0"/>
              <a:t>="${s}"&gt;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/>
              <a:t>{name}"&gt;&lt;/td&gt;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/>
              <a:t>{score}"&gt;&lt;/td&gt;</a:t>
            </a:r>
          </a:p>
          <a:p>
            <a:r>
              <a:rPr lang="en-US" dirty="0"/>
              <a:t>        &lt;td </a:t>
            </a:r>
            <a:r>
              <a:rPr lang="en-US" dirty="0" err="1"/>
              <a:t>th:text</a:t>
            </a:r>
            <a:r>
              <a:rPr lang="en-US" dirty="0"/>
              <a:t>="</a:t>
            </a: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/>
              <a:t>{age}"&gt;&lt;/td&gt;</a:t>
            </a:r>
          </a:p>
          <a:p>
            <a:r>
              <a:rPr lang="en-US" dirty="0"/>
              <a:t>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3148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228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th:attrappend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bg1"/>
                </a:solidFill>
              </a:rPr>
              <a:t>th:attrprepend</a:t>
            </a:r>
            <a:r>
              <a:rPr lang="en-US" dirty="0"/>
              <a:t> attributes, which append (suffix) or prepend (prefix) the result of their evaluation to the existing attribute values</a:t>
            </a:r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bg1"/>
                </a:solidFill>
              </a:rPr>
              <a:t>th:classappend</a:t>
            </a:r>
            <a:r>
              <a:rPr lang="en-US" dirty="0"/>
              <a:t>: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Appending and prepending</a:t>
            </a:r>
          </a:p>
        </p:txBody>
      </p:sp>
      <p:sp>
        <p:nvSpPr>
          <p:cNvPr id="7" name="Текстов контейнер 6"/>
          <p:cNvSpPr>
            <a:spLocks noGrp="1"/>
          </p:cNvSpPr>
          <p:nvPr>
            <p:ph type="body" sz="quarter" idx="11"/>
          </p:nvPr>
        </p:nvSpPr>
        <p:spPr>
          <a:xfrm>
            <a:off x="518746" y="3114000"/>
            <a:ext cx="10949531" cy="993065"/>
          </a:xfrm>
        </p:spPr>
        <p:txBody>
          <a:bodyPr/>
          <a:lstStyle/>
          <a:p>
            <a:r>
              <a:rPr lang="en-US" dirty="0"/>
              <a:t>&lt;input type="button" value="Play" </a:t>
            </a:r>
            <a:br>
              <a:rPr lang="en-US" dirty="0"/>
            </a:br>
            <a:r>
              <a:rPr lang="en-US" dirty="0"/>
              <a:t>         class="</a:t>
            </a:r>
            <a:r>
              <a:rPr lang="en-US" dirty="0" err="1"/>
              <a:t>btn</a:t>
            </a:r>
            <a:r>
              <a:rPr lang="en-US" dirty="0"/>
              <a:t>" </a:t>
            </a:r>
            <a:r>
              <a:rPr lang="en-US" dirty="0" err="1">
                <a:solidFill>
                  <a:schemeClr val="bg1"/>
                </a:solidFill>
              </a:rPr>
              <a:t>th:attrappend</a:t>
            </a:r>
            <a:r>
              <a:rPr lang="en-US" dirty="0"/>
              <a:t>="class=${' ' + </a:t>
            </a:r>
            <a:r>
              <a:rPr lang="en-US" dirty="0" err="1"/>
              <a:t>cssStyle</a:t>
            </a:r>
            <a:r>
              <a:rPr lang="en-US" dirty="0"/>
              <a:t>}" /&gt;</a:t>
            </a:r>
          </a:p>
        </p:txBody>
      </p:sp>
      <p:sp>
        <p:nvSpPr>
          <p:cNvPr id="10" name="Текстов контейнер 6"/>
          <p:cNvSpPr txBox="1">
            <a:spLocks/>
          </p:cNvSpPr>
          <p:nvPr/>
        </p:nvSpPr>
        <p:spPr>
          <a:xfrm>
            <a:off x="516691" y="5004000"/>
            <a:ext cx="10949531" cy="5878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&lt;li </a:t>
            </a:r>
            <a:r>
              <a:rPr lang="en-GB" dirty="0" err="1">
                <a:solidFill>
                  <a:schemeClr val="bg1"/>
                </a:solidFill>
              </a:rPr>
              <a:t>th:classappend</a:t>
            </a:r>
            <a:r>
              <a:rPr lang="en-GB" dirty="0"/>
              <a:t>="${module == 'home' ? 'active' : ''}"&gt;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0940053" cy="5201066"/>
          </a:xfrm>
        </p:spPr>
        <p:txBody>
          <a:bodyPr/>
          <a:lstStyle/>
          <a:p>
            <a:r>
              <a:rPr lang="en-US" dirty="0"/>
              <a:t>In Thymeleaf you can create almost normal HTML 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have a controller that will accept an object of given type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in Thymeleaf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4075" y="1865549"/>
            <a:ext cx="760267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th:action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="@{/users}"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th:method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="post"&gt;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&lt;input type="number" name="id"/&gt;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&lt;input type="text" name="name"/&gt;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&lt;button type="submit"/&gt;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&lt;/form&gt;</a:t>
            </a:r>
            <a:endParaRPr lang="nn-NO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4075" y="5196862"/>
            <a:ext cx="985188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400" b="1" noProof="1">
                <a:latin typeface="Consolas" pitchFamily="49" charset="0"/>
                <a:cs typeface="Consolas" pitchFamily="49" charset="0"/>
              </a:rPr>
              <a:t>@PostMapping("/user")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400" b="1" noProof="1">
                <a:latin typeface="Consolas" pitchFamily="49" charset="0"/>
                <a:cs typeface="Consolas" pitchFamily="49" charset="0"/>
              </a:rPr>
              <a:t>public ModelAndView register(User user) { ... 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69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Often we want to include in our templates </a:t>
            </a:r>
            <a:r>
              <a:rPr lang="en-US" b="1" dirty="0">
                <a:solidFill>
                  <a:schemeClr val="bg1"/>
                </a:solidFill>
              </a:rPr>
              <a:t>fragments</a:t>
            </a:r>
            <a:r>
              <a:rPr lang="en-US" dirty="0"/>
              <a:t> from other </a:t>
            </a:r>
            <a:r>
              <a:rPr lang="en-US" b="1" dirty="0">
                <a:solidFill>
                  <a:schemeClr val="bg1"/>
                </a:solidFill>
              </a:rPr>
              <a:t>templates	</a:t>
            </a:r>
          </a:p>
          <a:p>
            <a:pPr lvl="1"/>
            <a:r>
              <a:rPr lang="en-US" dirty="0"/>
              <a:t>Common uses for this are footers, headers, menus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Define the fragments available for inclusion, which we can do </a:t>
            </a:r>
            <a:br>
              <a:rPr lang="en-US" dirty="0"/>
            </a:br>
            <a:r>
              <a:rPr lang="en-US" dirty="0"/>
              <a:t>by using the </a:t>
            </a:r>
            <a:r>
              <a:rPr lang="en-US" b="1" dirty="0" err="1">
                <a:solidFill>
                  <a:schemeClr val="bg1"/>
                </a:solidFill>
              </a:rPr>
              <a:t>th:fragment</a:t>
            </a:r>
            <a:r>
              <a:rPr lang="en-US" dirty="0"/>
              <a:t> attribute</a:t>
            </a:r>
          </a:p>
          <a:p>
            <a:pPr lvl="1"/>
            <a:r>
              <a:rPr lang="en-US" dirty="0"/>
              <a:t>After than we can easily include in our home page using one of the </a:t>
            </a:r>
            <a:r>
              <a:rPr lang="en-US" b="1" dirty="0" err="1">
                <a:solidFill>
                  <a:schemeClr val="bg1"/>
                </a:solidFill>
              </a:rPr>
              <a:t>th:include</a:t>
            </a:r>
            <a:r>
              <a:rPr lang="en-US" dirty="0"/>
              <a:t> or </a:t>
            </a:r>
            <a:r>
              <a:rPr lang="en-US" b="1" dirty="0" err="1">
                <a:solidFill>
                  <a:schemeClr val="bg1"/>
                </a:solidFill>
              </a:rPr>
              <a:t>th:replace</a:t>
            </a:r>
            <a:r>
              <a:rPr lang="en-US" dirty="0"/>
              <a:t> attributes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Fragments in </a:t>
            </a:r>
            <a:r>
              <a:rPr lang="en-US" dirty="0" err="1"/>
              <a:t>Thymeleaf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9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231</a:t>
            </a:fld>
            <a:endParaRPr lang="en-US" noProof="0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Create class with fragments 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Fragments in </a:t>
            </a:r>
            <a:r>
              <a:rPr lang="en-US" dirty="0" err="1"/>
              <a:t>Thymeleaf</a:t>
            </a:r>
            <a:endParaRPr lang="en-US" dirty="0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11"/>
          </p:nvPr>
        </p:nvSpPr>
        <p:spPr>
          <a:xfrm>
            <a:off x="2316236" y="2394000"/>
            <a:ext cx="7589764" cy="3317932"/>
          </a:xfrm>
        </p:spPr>
        <p:txBody>
          <a:bodyPr/>
          <a:lstStyle/>
          <a:p>
            <a:r>
              <a:rPr lang="en-US" dirty="0"/>
              <a:t>&lt;html </a:t>
            </a:r>
            <a:r>
              <a:rPr lang="en-US" dirty="0" err="1"/>
              <a:t>xmlns</a:t>
            </a:r>
            <a:r>
              <a:rPr lang="en-US" dirty="0"/>
              <a:t>="http://www.w3.org/1999/xhtml"</a:t>
            </a:r>
          </a:p>
          <a:p>
            <a:r>
              <a:rPr lang="en-US" dirty="0"/>
              <a:t>      </a:t>
            </a:r>
            <a:r>
              <a:rPr lang="en-US" dirty="0" err="1"/>
              <a:t>xmlns:th</a:t>
            </a:r>
            <a:r>
              <a:rPr lang="en-US" dirty="0"/>
              <a:t>="http://www.thymeleaf.org"&gt;</a:t>
            </a:r>
          </a:p>
          <a:p>
            <a:r>
              <a:rPr lang="en-US" dirty="0"/>
              <a:t>  &lt;body&gt;  </a:t>
            </a:r>
          </a:p>
          <a:p>
            <a:r>
              <a:rPr lang="en-US" dirty="0"/>
              <a:t>    &lt;div </a:t>
            </a:r>
            <a:r>
              <a:rPr lang="en-US" dirty="0" err="1">
                <a:solidFill>
                  <a:schemeClr val="bg1"/>
                </a:solidFill>
              </a:rPr>
              <a:t>th:fragment</a:t>
            </a:r>
            <a:r>
              <a:rPr lang="en-US" dirty="0"/>
              <a:t>="copy"&gt;</a:t>
            </a:r>
          </a:p>
          <a:p>
            <a:r>
              <a:rPr lang="en-US" dirty="0"/>
              <a:t>      &amp;copy; Spring Team 2021</a:t>
            </a:r>
          </a:p>
          <a:p>
            <a:r>
              <a:rPr lang="en-US" dirty="0"/>
              <a:t>    &lt;/div&gt;  </a:t>
            </a:r>
          </a:p>
          <a:p>
            <a:r>
              <a:rPr lang="en-US" dirty="0"/>
              <a:t>  &lt;/body&gt;  </a:t>
            </a:r>
          </a:p>
          <a:p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536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232</a:t>
            </a:fld>
            <a:endParaRPr lang="en-US" noProof="0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Easily include in our home page using one of the </a:t>
            </a:r>
            <a:br>
              <a:rPr lang="en-US" dirty="0"/>
            </a:br>
            <a:r>
              <a:rPr lang="en-US" b="1" dirty="0" err="1">
                <a:solidFill>
                  <a:schemeClr val="bg1"/>
                </a:solidFill>
              </a:rPr>
              <a:t>th:include</a:t>
            </a:r>
            <a:r>
              <a:rPr lang="en-US" dirty="0"/>
              <a:t> or </a:t>
            </a:r>
            <a:r>
              <a:rPr lang="en-US" b="1" dirty="0" err="1">
                <a:solidFill>
                  <a:schemeClr val="bg1"/>
                </a:solidFill>
              </a:rPr>
              <a:t>th:replace</a:t>
            </a:r>
            <a:r>
              <a:rPr lang="en-US" dirty="0"/>
              <a:t> attributes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Fragments in </a:t>
            </a:r>
            <a:r>
              <a:rPr lang="en-US" dirty="0" err="1"/>
              <a:t>Thymeleaf</a:t>
            </a:r>
            <a:endParaRPr lang="en-US" dirty="0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11"/>
          </p:nvPr>
        </p:nvSpPr>
        <p:spPr>
          <a:xfrm>
            <a:off x="966000" y="2844000"/>
            <a:ext cx="8624764" cy="2930455"/>
          </a:xfrm>
        </p:spPr>
        <p:txBody>
          <a:bodyPr/>
          <a:lstStyle/>
          <a:p>
            <a:r>
              <a:rPr lang="en-US" dirty="0"/>
              <a:t>&lt;body&gt;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  &lt;footer </a:t>
            </a:r>
            <a:r>
              <a:rPr lang="en-US" dirty="0" err="1">
                <a:solidFill>
                  <a:schemeClr val="bg1"/>
                </a:solidFill>
              </a:rPr>
              <a:t>th:include</a:t>
            </a:r>
            <a:r>
              <a:rPr lang="en-US" dirty="0"/>
              <a:t>="footer::copy"&gt;&lt;/footer&gt;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//OR</a:t>
            </a:r>
          </a:p>
          <a:p>
            <a:r>
              <a:rPr lang="en-US" dirty="0"/>
              <a:t>  &lt;footer </a:t>
            </a:r>
            <a:r>
              <a:rPr lang="en-US" dirty="0" err="1">
                <a:solidFill>
                  <a:schemeClr val="bg1"/>
                </a:solidFill>
              </a:rPr>
              <a:t>th:replace</a:t>
            </a:r>
            <a:r>
              <a:rPr lang="en-US" dirty="0"/>
              <a:t>="footer::copy"&gt;&lt;/footer&gt;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984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233</a:t>
            </a:fld>
            <a:endParaRPr lang="en-US" noProof="0" dirty="0"/>
          </a:p>
        </p:txBody>
      </p:sp>
      <p:sp>
        <p:nvSpPr>
          <p:cNvPr id="2" name="Текстов контейнер 1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The result is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include and replace</a:t>
            </a:r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11"/>
          </p:nvPr>
        </p:nvSpPr>
        <p:spPr>
          <a:xfrm>
            <a:off x="2316000" y="1539000"/>
            <a:ext cx="8190000" cy="1380543"/>
          </a:xfrm>
        </p:spPr>
        <p:txBody>
          <a:bodyPr/>
          <a:lstStyle/>
          <a:p>
            <a:r>
              <a:rPr lang="en-US" dirty="0"/>
              <a:t>&lt;footer </a:t>
            </a:r>
            <a:r>
              <a:rPr lang="en-US" dirty="0" err="1">
                <a:solidFill>
                  <a:schemeClr val="bg1"/>
                </a:solidFill>
              </a:rPr>
              <a:t>th:include</a:t>
            </a:r>
            <a:r>
              <a:rPr lang="en-US" dirty="0"/>
              <a:t>="footer :: copy"&gt;&lt;/footer&gt;</a:t>
            </a:r>
          </a:p>
          <a:p>
            <a:r>
              <a:rPr lang="en-US" dirty="0"/>
              <a:t>&lt;footer </a:t>
            </a:r>
            <a:r>
              <a:rPr lang="en-US" dirty="0" err="1">
                <a:solidFill>
                  <a:schemeClr val="bg1"/>
                </a:solidFill>
              </a:rPr>
              <a:t>th:replace</a:t>
            </a:r>
            <a:r>
              <a:rPr lang="en-US" dirty="0"/>
              <a:t>="footer :: copy"&gt;&lt;/ footer&gt;</a:t>
            </a:r>
          </a:p>
          <a:p>
            <a:r>
              <a:rPr lang="en-US" dirty="0"/>
              <a:t> ...</a:t>
            </a:r>
          </a:p>
        </p:txBody>
      </p:sp>
      <p:sp>
        <p:nvSpPr>
          <p:cNvPr id="6" name="Текстов контейнер 4"/>
          <p:cNvSpPr txBox="1">
            <a:spLocks/>
          </p:cNvSpPr>
          <p:nvPr/>
        </p:nvSpPr>
        <p:spPr>
          <a:xfrm>
            <a:off x="3306000" y="3474000"/>
            <a:ext cx="5212383" cy="29304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&lt;footer&gt;</a:t>
            </a:r>
          </a:p>
          <a:p>
            <a:r>
              <a:rPr lang="en-US" dirty="0"/>
              <a:t>    &amp;copy; Spring Team 2021</a:t>
            </a:r>
          </a:p>
          <a:p>
            <a:r>
              <a:rPr lang="en-US" dirty="0">
                <a:solidFill>
                  <a:schemeClr val="bg1"/>
                </a:solidFill>
              </a:rPr>
              <a:t>&lt;/footer&gt;</a:t>
            </a:r>
          </a:p>
          <a:p>
            <a:r>
              <a:rPr lang="en-US" dirty="0">
                <a:solidFill>
                  <a:schemeClr val="bg1"/>
                </a:solidFill>
              </a:rPr>
              <a:t>&lt;div&gt;</a:t>
            </a:r>
          </a:p>
          <a:p>
            <a:r>
              <a:rPr lang="en-US" dirty="0"/>
              <a:t>    &amp;copy; Spring </a:t>
            </a:r>
            <a:r>
              <a:rPr lang="en-US"/>
              <a:t>Team 2021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&lt;/div&gt;  </a:t>
            </a:r>
            <a:r>
              <a:rPr lang="en-US" dirty="0"/>
              <a:t>	</a:t>
            </a:r>
          </a:p>
          <a:p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029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Fragment </a:t>
            </a:r>
            <a:r>
              <a:rPr lang="en-US" b="1" dirty="0">
                <a:solidFill>
                  <a:schemeClr val="bg1"/>
                </a:solidFill>
              </a:rPr>
              <a:t>without</a:t>
            </a:r>
            <a:r>
              <a:rPr lang="en-US" dirty="0"/>
              <a:t> </a:t>
            </a:r>
            <a:r>
              <a:rPr lang="en-US" b="1" dirty="0" err="1">
                <a:solidFill>
                  <a:schemeClr val="bg1"/>
                </a:solidFill>
              </a:rPr>
              <a:t>th:fragment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Fragment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Fragments in </a:t>
            </a:r>
            <a:r>
              <a:rPr lang="en-US" dirty="0" err="1"/>
              <a:t>Thymeleaf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4655" y="2458786"/>
            <a:ext cx="104400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th:block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&lt;footer&gt; Spring Team 2020 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nn-NO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/th:block</a:t>
            </a:r>
            <a:r>
              <a:rPr lang="nn-NO" sz="2600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66000" y="5136443"/>
            <a:ext cx="10440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4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400" b="1" noProof="1">
                <a:latin typeface="Consolas" pitchFamily="49" charset="0"/>
                <a:cs typeface="Consolas" pitchFamily="49" charset="0"/>
              </a:rPr>
              <a:t>&lt;th:block </a:t>
            </a:r>
            <a:r>
              <a:rPr lang="nn-NO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th:include="~{/fragments/footer}</a:t>
            </a:r>
            <a:r>
              <a:rPr lang="nn-NO" sz="2400" b="1" noProof="1">
                <a:latin typeface="Consolas" pitchFamily="49" charset="0"/>
                <a:cs typeface="Consolas" pitchFamily="49" charset="0"/>
              </a:rPr>
              <a:t>&gt;	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th:block&gt;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...</a:t>
            </a:r>
            <a:endParaRPr lang="nn-NO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66000" y="4644000"/>
            <a:ext cx="10440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index.html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84655" y="1964306"/>
            <a:ext cx="10440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latin typeface="Consolas" pitchFamily="49" charset="0"/>
                <a:cs typeface="Consolas" pitchFamily="49" charset="0"/>
              </a:rPr>
              <a:t>footer.html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19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Additional Spring Functionalities</a:t>
            </a:r>
          </a:p>
        </p:txBody>
      </p:sp>
      <p:sp>
        <p:nvSpPr>
          <p:cNvPr id="2" name="Контейнер за номер на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235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134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236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When the annotation is used at the </a:t>
            </a:r>
            <a:r>
              <a:rPr lang="en-US" b="1" dirty="0">
                <a:solidFill>
                  <a:schemeClr val="accent1"/>
                </a:solidFill>
              </a:rPr>
              <a:t>method level</a:t>
            </a:r>
            <a:r>
              <a:rPr lang="en-US" dirty="0"/>
              <a:t>, it indicates </a:t>
            </a:r>
            <a:r>
              <a:rPr lang="en-US" b="1" dirty="0">
                <a:solidFill>
                  <a:schemeClr val="accent1"/>
                </a:solidFill>
              </a:rPr>
              <a:t>the purpose of that method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to add one or more model attributes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In the example, a method adds an attribute named message to all models defined in the controller class</a:t>
            </a:r>
          </a:p>
          <a:p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ModelAttribute</a:t>
            </a:r>
            <a:r>
              <a:rPr lang="en-US" dirty="0"/>
              <a:t> (1)</a:t>
            </a:r>
          </a:p>
        </p:txBody>
      </p:sp>
      <p:sp>
        <p:nvSpPr>
          <p:cNvPr id="6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741000" y="4374000"/>
            <a:ext cx="10949531" cy="17680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ModelAttribute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public void </a:t>
            </a:r>
            <a:r>
              <a:rPr lang="en-US" dirty="0" err="1"/>
              <a:t>addAttributes</a:t>
            </a:r>
            <a:r>
              <a:rPr lang="en-US" dirty="0"/>
              <a:t>(Model model) {</a:t>
            </a:r>
          </a:p>
          <a:p>
            <a:r>
              <a:rPr lang="en-US" dirty="0"/>
              <a:t>	</a:t>
            </a:r>
            <a:r>
              <a:rPr lang="en-US" dirty="0" err="1"/>
              <a:t>model.addAttribute</a:t>
            </a:r>
            <a:r>
              <a:rPr lang="en-US" dirty="0"/>
              <a:t>("message", "Welcome to </a:t>
            </a:r>
            <a:r>
              <a:rPr lang="en-US" dirty="0" err="1"/>
              <a:t>SoftUni</a:t>
            </a:r>
            <a:r>
              <a:rPr lang="en-US" dirty="0"/>
              <a:t>!");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83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237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400" dirty="0"/>
              <a:t>When used as a </a:t>
            </a:r>
            <a:r>
              <a:rPr lang="en-US" sz="3400" b="1" dirty="0">
                <a:solidFill>
                  <a:schemeClr val="bg1"/>
                </a:solidFill>
              </a:rPr>
              <a:t>method argument</a:t>
            </a:r>
            <a:r>
              <a:rPr lang="en-US" sz="3400" dirty="0"/>
              <a:t>, it </a:t>
            </a:r>
            <a:r>
              <a:rPr lang="en-US" sz="3400" b="1" dirty="0">
                <a:solidFill>
                  <a:schemeClr val="bg1"/>
                </a:solidFill>
              </a:rPr>
              <a:t>indicates the argument </a:t>
            </a:r>
            <a:r>
              <a:rPr lang="en-US" sz="3400" dirty="0"/>
              <a:t>should be retrieved from the model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400" dirty="0"/>
              <a:t>When </a:t>
            </a:r>
            <a:r>
              <a:rPr lang="en-US" sz="3400" b="1" dirty="0">
                <a:solidFill>
                  <a:schemeClr val="bg1"/>
                </a:solidFill>
              </a:rPr>
              <a:t>not present</a:t>
            </a:r>
            <a:r>
              <a:rPr lang="en-US" sz="3400" dirty="0"/>
              <a:t>, it should be </a:t>
            </a:r>
            <a:r>
              <a:rPr lang="en-US" sz="3400" b="1" dirty="0">
                <a:solidFill>
                  <a:schemeClr val="bg1"/>
                </a:solidFill>
              </a:rPr>
              <a:t>first instantiated </a:t>
            </a:r>
            <a:r>
              <a:rPr lang="en-US" sz="3400" dirty="0"/>
              <a:t>and then added to the model.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400" dirty="0"/>
              <a:t>Once </a:t>
            </a:r>
            <a:r>
              <a:rPr lang="en-US" sz="3400" b="1" dirty="0">
                <a:solidFill>
                  <a:schemeClr val="bg1"/>
                </a:solidFill>
              </a:rPr>
              <a:t>present in the model</a:t>
            </a:r>
            <a:r>
              <a:rPr lang="en-US" sz="3400" dirty="0"/>
              <a:t>, the arguments </a:t>
            </a:r>
            <a:r>
              <a:rPr lang="en-US" sz="3400" b="1" dirty="0">
                <a:solidFill>
                  <a:schemeClr val="bg1"/>
                </a:solidFill>
              </a:rPr>
              <a:t>fields should be populated </a:t>
            </a:r>
            <a:r>
              <a:rPr lang="en-US" sz="3400" dirty="0"/>
              <a:t>from all request parameters that have matching names.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ModelAttribute</a:t>
            </a:r>
            <a:r>
              <a:rPr lang="en-US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1612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238</a:t>
            </a:fld>
            <a:endParaRPr lang="en-US" noProof="0" dirty="0"/>
          </a:p>
        </p:txBody>
      </p:sp>
      <p:sp>
        <p:nvSpPr>
          <p:cNvPr id="16" name="Текстов контейнер 15"/>
          <p:cNvSpPr>
            <a:spLocks noGrp="1"/>
          </p:cNvSpPr>
          <p:nvPr>
            <p:ph type="body" sz="quarter" idx="10"/>
          </p:nvPr>
        </p:nvSpPr>
        <p:spPr>
          <a:xfrm>
            <a:off x="287056" y="1296876"/>
            <a:ext cx="11811097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Example of using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ModelAttribute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dirty="0"/>
              <a:t>as a method argument</a:t>
            </a:r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ModelAttribute Examples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1146000" y="2574000"/>
            <a:ext cx="9405000" cy="254297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RequestMapping</a:t>
            </a:r>
            <a:r>
              <a:rPr lang="en-US" dirty="0"/>
              <a:t>(value = "/cars/add", </a:t>
            </a:r>
          </a:p>
          <a:p>
            <a:r>
              <a:rPr lang="en-US" dirty="0"/>
              <a:t>	method = </a:t>
            </a:r>
            <a:r>
              <a:rPr lang="en-US" dirty="0" err="1"/>
              <a:t>RequestMethod.POST</a:t>
            </a:r>
            <a:r>
              <a:rPr lang="en-US" dirty="0"/>
              <a:t>)</a:t>
            </a:r>
          </a:p>
          <a:p>
            <a:r>
              <a:rPr lang="en-US" dirty="0"/>
              <a:t>public String submit(</a:t>
            </a: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ModelAttribute</a:t>
            </a:r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"car"</a:t>
            </a:r>
            <a:r>
              <a:rPr lang="en-US" dirty="0"/>
              <a:t>)Car car)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{</a:t>
            </a:r>
          </a:p>
          <a:p>
            <a:r>
              <a:rPr lang="en-US" i="1" dirty="0">
                <a:solidFill>
                  <a:schemeClr val="accent2"/>
                </a:solidFill>
              </a:rPr>
              <a:t>// Some code ...</a:t>
            </a:r>
          </a:p>
          <a:p>
            <a:r>
              <a:rPr lang="en-US" dirty="0"/>
              <a:t> return "</a:t>
            </a:r>
            <a:r>
              <a:rPr lang="en-US" dirty="0" err="1"/>
              <a:t>carView</a:t>
            </a:r>
            <a:r>
              <a:rPr lang="en-US" dirty="0"/>
              <a:t>";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7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239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CrossOrigin</a:t>
            </a:r>
            <a:endParaRPr lang="en-US" dirty="0"/>
          </a:p>
          <a:p>
            <a:pPr marL="1066419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marks the annotated method or type as permitting </a:t>
            </a:r>
            <a:br>
              <a:rPr lang="en-US" dirty="0"/>
            </a:br>
            <a:r>
              <a:rPr lang="en-US" dirty="0"/>
              <a:t>cross origin requests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@CrossOrigin</a:t>
            </a:r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2158500" y="3654000"/>
            <a:ext cx="7875000" cy="2525279"/>
          </a:xfrm>
        </p:spPr>
        <p:txBody>
          <a:bodyPr/>
          <a:lstStyle/>
          <a:p>
            <a:pPr lvl="0">
              <a:buClr>
                <a:schemeClr val="lt1"/>
              </a:buClr>
              <a:buSzPts val="2300"/>
            </a:pPr>
            <a:r>
              <a:rPr lang="en-US" dirty="0">
                <a:solidFill>
                  <a:schemeClr val="lt1"/>
                </a:solidFill>
              </a:rPr>
              <a:t>@</a:t>
            </a:r>
            <a:r>
              <a:rPr lang="en-US" dirty="0" err="1">
                <a:solidFill>
                  <a:schemeClr val="lt1"/>
                </a:solidFill>
              </a:rPr>
              <a:t>CrossOrigin</a:t>
            </a:r>
            <a:r>
              <a:rPr lang="en-US" dirty="0">
                <a:solidFill>
                  <a:schemeClr val="lt1"/>
                </a:solidFill>
              </a:rPr>
              <a:t>(origins = "http://example.com")</a:t>
            </a:r>
          </a:p>
          <a:p>
            <a:pPr lvl="0">
              <a:buClr>
                <a:schemeClr val="dk1"/>
              </a:buClr>
              <a:buSzPts val="2300"/>
            </a:pPr>
            <a:r>
              <a:rPr lang="en-US" dirty="0"/>
              <a:t>@</a:t>
            </a:r>
            <a:r>
              <a:rPr lang="en-US" dirty="0" err="1"/>
              <a:t>RequestMapping</a:t>
            </a:r>
            <a:r>
              <a:rPr lang="en-US" dirty="0"/>
              <a:t>("/hello")</a:t>
            </a:r>
          </a:p>
          <a:p>
            <a:pPr lvl="0">
              <a:buClr>
                <a:schemeClr val="dk1"/>
              </a:buClr>
              <a:buSzPts val="2300"/>
            </a:pPr>
            <a:r>
              <a:rPr lang="en-US" dirty="0"/>
              <a:t>public String hello() {</a:t>
            </a:r>
          </a:p>
          <a:p>
            <a:pPr lvl="0">
              <a:buClr>
                <a:schemeClr val="dk1"/>
              </a:buClr>
              <a:buSzPts val="2300"/>
            </a:pPr>
            <a:r>
              <a:rPr lang="en-US" dirty="0"/>
              <a:t>	return "Hello World!";</a:t>
            </a:r>
          </a:p>
          <a:p>
            <a:pPr lvl="0">
              <a:buClr>
                <a:schemeClr val="dk1"/>
              </a:buClr>
              <a:buSzPts val="2300"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46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On the Packets in the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240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We use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@Qualifier </a:t>
            </a:r>
            <a:r>
              <a:rPr lang="en-US" dirty="0"/>
              <a:t>along with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@</a:t>
            </a:r>
            <a:r>
              <a:rPr lang="en-US" b="1" dirty="0" err="1">
                <a:solidFill>
                  <a:schemeClr val="accent1"/>
                </a:solidFill>
                <a:latin typeface="+mj-lt"/>
              </a:rPr>
              <a:t>Autowired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to provide the bean id or bean name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@Qualifier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621237" y="2844000"/>
            <a:ext cx="5069764" cy="2930455"/>
          </a:xfrm>
        </p:spPr>
        <p:txBody>
          <a:bodyPr/>
          <a:lstStyle/>
          <a:p>
            <a:r>
              <a:rPr lang="en-US" dirty="0"/>
              <a:t>@Component</a:t>
            </a:r>
          </a:p>
          <a:p>
            <a:r>
              <a:rPr lang="en-US" dirty="0">
                <a:solidFill>
                  <a:schemeClr val="bg1"/>
                </a:solidFill>
              </a:rPr>
              <a:t>@Qualifier("bike")</a:t>
            </a:r>
          </a:p>
          <a:p>
            <a:r>
              <a:rPr lang="en-US" dirty="0"/>
              <a:t>class Bike implements Vehicle {</a:t>
            </a:r>
          </a:p>
          <a:p>
            <a:r>
              <a:rPr lang="en-US" dirty="0"/>
              <a:t>   private String make;</a:t>
            </a:r>
          </a:p>
          <a:p>
            <a:r>
              <a:rPr lang="en-US" dirty="0"/>
              <a:t>   private String model;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Текстов контейнер 8"/>
          <p:cNvSpPr txBox="1">
            <a:spLocks/>
          </p:cNvSpPr>
          <p:nvPr/>
        </p:nvSpPr>
        <p:spPr>
          <a:xfrm>
            <a:off x="6006000" y="2844000"/>
            <a:ext cx="5069764" cy="33179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@Component</a:t>
            </a:r>
          </a:p>
          <a:p>
            <a:r>
              <a:rPr lang="en-US" dirty="0">
                <a:solidFill>
                  <a:schemeClr val="bg1"/>
                </a:solidFill>
              </a:rPr>
              <a:t>@Qualifier("car")</a:t>
            </a:r>
          </a:p>
          <a:p>
            <a:r>
              <a:rPr lang="en-US" dirty="0"/>
              <a:t>class Car implements </a:t>
            </a:r>
            <a:br>
              <a:rPr lang="en-US" dirty="0"/>
            </a:br>
            <a:r>
              <a:rPr lang="en-US" dirty="0"/>
              <a:t>Vehicle {</a:t>
            </a:r>
          </a:p>
          <a:p>
            <a:r>
              <a:rPr lang="en-US" dirty="0"/>
              <a:t>   private String make;</a:t>
            </a:r>
          </a:p>
          <a:p>
            <a:r>
              <a:rPr lang="en-US" dirty="0"/>
              <a:t>   private String model;</a:t>
            </a:r>
          </a:p>
          <a:p>
            <a:r>
              <a:rPr lang="en-US" dirty="0"/>
              <a:t>   private Integer seats;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873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6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241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If we want to get Bike, we need to specify it with adding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  <a:latin typeface="+mj-lt"/>
              </a:rPr>
              <a:t>@Qualifier("bike")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before injecting Vehicle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@Qualifier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2241062" y="2934000"/>
            <a:ext cx="7709880" cy="1768021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Autowired</a:t>
            </a:r>
            <a:endParaRPr lang="en-US" dirty="0"/>
          </a:p>
          <a:p>
            <a:r>
              <a:rPr lang="en-US" dirty="0"/>
              <a:t>Biker(</a:t>
            </a:r>
            <a:r>
              <a:rPr lang="en-US" dirty="0">
                <a:solidFill>
                  <a:schemeClr val="bg1"/>
                </a:solidFill>
              </a:rPr>
              <a:t>@Qualifier</a:t>
            </a:r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"bike"</a:t>
            </a:r>
            <a:r>
              <a:rPr lang="en-US" dirty="0"/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Vehicle vehicle) {</a:t>
            </a:r>
          </a:p>
          <a:p>
            <a:r>
              <a:rPr lang="en-US" dirty="0"/>
              <a:t>	</a:t>
            </a:r>
            <a:r>
              <a:rPr lang="en-US" dirty="0" err="1"/>
              <a:t>this.vehicle</a:t>
            </a:r>
            <a:r>
              <a:rPr lang="en-US" dirty="0"/>
              <a:t> = vehicle;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11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242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We can use </a:t>
            </a:r>
            <a:r>
              <a:rPr lang="en-US" b="1" dirty="0">
                <a:solidFill>
                  <a:schemeClr val="accent1"/>
                </a:solidFill>
              </a:rPr>
              <a:t>@Primary </a:t>
            </a:r>
            <a:r>
              <a:rPr lang="en-US" dirty="0"/>
              <a:t>to simplify this case: 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if we mark the most frequently used bean with </a:t>
            </a:r>
            <a:r>
              <a:rPr lang="en-US" b="1" dirty="0">
                <a:solidFill>
                  <a:schemeClr val="accent1"/>
                </a:solidFill>
              </a:rPr>
              <a:t>@Primary 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@Primary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1371000" y="3357418"/>
            <a:ext cx="3915000" cy="1750324"/>
          </a:xfrm>
        </p:spPr>
        <p:txBody>
          <a:bodyPr/>
          <a:lstStyle/>
          <a:p>
            <a:r>
              <a:rPr lang="fr-FR" dirty="0"/>
              <a:t>@Component</a:t>
            </a:r>
          </a:p>
          <a:p>
            <a:r>
              <a:rPr lang="fr-FR" dirty="0">
                <a:solidFill>
                  <a:schemeClr val="bg1"/>
                </a:solidFill>
              </a:rPr>
              <a:t>@Primary</a:t>
            </a:r>
          </a:p>
          <a:p>
            <a:r>
              <a:rPr lang="fr-FR" dirty="0"/>
              <a:t>class Car implements Vehicle {...}</a:t>
            </a:r>
            <a:endParaRPr lang="en-US" dirty="0"/>
          </a:p>
        </p:txBody>
      </p:sp>
      <p:sp>
        <p:nvSpPr>
          <p:cNvPr id="6" name="Текстов контейнер 8"/>
          <p:cNvSpPr txBox="1">
            <a:spLocks/>
          </p:cNvSpPr>
          <p:nvPr/>
        </p:nvSpPr>
        <p:spPr>
          <a:xfrm>
            <a:off x="6321000" y="3542308"/>
            <a:ext cx="3959216" cy="13805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@Component</a:t>
            </a:r>
          </a:p>
          <a:p>
            <a:r>
              <a:rPr lang="fr-FR" dirty="0"/>
              <a:t>class Bike implements Vehicle {}</a:t>
            </a:r>
          </a:p>
        </p:txBody>
      </p:sp>
    </p:spTree>
    <p:extLst>
      <p:ext uri="{BB962C8B-B14F-4D97-AF65-F5344CB8AC3E}">
        <p14:creationId xmlns:p14="http://schemas.microsoft.com/office/powerpoint/2010/main" val="33386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6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243</a:t>
            </a:fld>
            <a:endParaRPr lang="en-US" noProof="0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@Primary (2)</a:t>
            </a:r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721213" y="2473407"/>
            <a:ext cx="4844764" cy="2155499"/>
          </a:xfrm>
        </p:spPr>
        <p:txBody>
          <a:bodyPr/>
          <a:lstStyle/>
          <a:p>
            <a:r>
              <a:rPr lang="fr-FR" dirty="0"/>
              <a:t>@Component</a:t>
            </a:r>
          </a:p>
          <a:p>
            <a:r>
              <a:rPr lang="fr-FR" dirty="0"/>
              <a:t>class Driver {		    	@Autowired</a:t>
            </a:r>
          </a:p>
          <a:p>
            <a:r>
              <a:rPr lang="fr-FR" dirty="0"/>
              <a:t>	Vehicle vehicle;</a:t>
            </a:r>
          </a:p>
          <a:p>
            <a:r>
              <a:rPr lang="fr-FR" dirty="0"/>
              <a:t>}</a:t>
            </a:r>
            <a:endParaRPr lang="en-US" dirty="0"/>
          </a:p>
        </p:txBody>
      </p:sp>
      <p:sp>
        <p:nvSpPr>
          <p:cNvPr id="6" name="Текстов контейнер 8"/>
          <p:cNvSpPr txBox="1">
            <a:spLocks/>
          </p:cNvSpPr>
          <p:nvPr/>
        </p:nvSpPr>
        <p:spPr>
          <a:xfrm>
            <a:off x="6096002" y="2473407"/>
            <a:ext cx="4844764" cy="254297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@Component</a:t>
            </a:r>
          </a:p>
          <a:p>
            <a:r>
              <a:rPr lang="fr-FR" dirty="0"/>
              <a:t>class Biker {</a:t>
            </a:r>
          </a:p>
          <a:p>
            <a:r>
              <a:rPr lang="fr-FR" dirty="0"/>
              <a:t>	@Autowired	    	@Qualifier("bike")</a:t>
            </a:r>
          </a:p>
          <a:p>
            <a:r>
              <a:rPr lang="fr-FR" dirty="0"/>
              <a:t>	Vehicle vehicle;</a:t>
            </a:r>
          </a:p>
          <a:p>
            <a:r>
              <a:rPr lang="fr-FR" dirty="0"/>
              <a:t>}</a:t>
            </a:r>
          </a:p>
        </p:txBody>
      </p:sp>
      <p:sp>
        <p:nvSpPr>
          <p:cNvPr id="7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The example of</a:t>
            </a:r>
            <a:r>
              <a:rPr lang="en-US" b="1" dirty="0">
                <a:solidFill>
                  <a:schemeClr val="bg1"/>
                </a:solidFill>
              </a:rPr>
              <a:t> @Primary </a:t>
            </a:r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58685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>
          <a:xfrm>
            <a:off x="606000" y="5004000"/>
            <a:ext cx="10961783" cy="768084"/>
          </a:xfrm>
        </p:spPr>
        <p:txBody>
          <a:bodyPr/>
          <a:lstStyle/>
          <a:p>
            <a:r>
              <a:rPr lang="en-US" dirty="0"/>
              <a:t> Working with Http Sessions, Cookies and Headers</a:t>
            </a:r>
          </a:p>
        </p:txBody>
      </p:sp>
      <p:sp>
        <p:nvSpPr>
          <p:cNvPr id="2" name="Контейнер за номер на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244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00" y="1359000"/>
            <a:ext cx="2510657" cy="25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376010" cy="5201066"/>
          </a:xfrm>
        </p:spPr>
        <p:txBody>
          <a:bodyPr>
            <a:normAutofit/>
          </a:bodyPr>
          <a:lstStyle/>
          <a:p>
            <a:r>
              <a:rPr lang="en-US" dirty="0"/>
              <a:t>The session will be </a:t>
            </a:r>
            <a:r>
              <a:rPr lang="en-US" b="1" dirty="0">
                <a:solidFill>
                  <a:schemeClr val="bg1"/>
                </a:solidFill>
              </a:rPr>
              <a:t>injected from the </a:t>
            </a:r>
            <a:r>
              <a:rPr lang="en-US" b="1" noProof="1">
                <a:solidFill>
                  <a:schemeClr val="bg1"/>
                </a:solidFill>
              </a:rPr>
              <a:t>IoC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container when called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Later the session attributes can be accessed from Thymeleaf using the expression syntax and the </a:t>
            </a:r>
            <a:r>
              <a:rPr lang="en-US" b="1" dirty="0">
                <a:solidFill>
                  <a:schemeClr val="bg1"/>
                </a:solidFill>
              </a:rPr>
              <a:t>#session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the Session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91000" y="2034000"/>
            <a:ext cx="735552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@GetMapping("/")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public String home(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</a:rPr>
              <a:t>HttpSession</a:t>
            </a:r>
            <a:r>
              <a:rPr lang="en-US" sz="2200" b="1" noProof="1">
                <a:latin typeface="Consolas" pitchFamily="49" charset="0"/>
              </a:rPr>
              <a:t> httpSession)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  …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  httpSession.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</a:rPr>
              <a:t>setAttribute</a:t>
            </a:r>
            <a:r>
              <a:rPr lang="en-US" sz="2200" b="1" noProof="1">
                <a:latin typeface="Consolas" pitchFamily="49" charset="0"/>
              </a:rPr>
              <a:t>("id",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16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246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The annotation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CookieValue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HTTP Cookie</a:t>
            </a:r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876000" y="2214000"/>
            <a:ext cx="10064764" cy="215549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("/")</a:t>
            </a:r>
          </a:p>
          <a:p>
            <a:r>
              <a:rPr lang="en-US" dirty="0"/>
              <a:t>public String </a:t>
            </a:r>
            <a:r>
              <a:rPr lang="en-US" dirty="0" err="1"/>
              <a:t>readCookie</a:t>
            </a:r>
            <a:r>
              <a:rPr lang="en-US" dirty="0">
                <a:solidFill>
                  <a:schemeClr val="bg1"/>
                </a:solidFill>
              </a:rPr>
              <a:t>(@</a:t>
            </a:r>
            <a:r>
              <a:rPr lang="en-US" err="1">
                <a:solidFill>
                  <a:schemeClr val="bg1"/>
                </a:solidFill>
              </a:rPr>
              <a:t>CookieValue</a:t>
            </a:r>
            <a:r>
              <a:rPr lang="en-US">
                <a:solidFill>
                  <a:schemeClr val="bg1"/>
                </a:solidFill>
              </a:rPr>
              <a:t>(name </a:t>
            </a:r>
            <a:r>
              <a:rPr lang="en-US" dirty="0">
                <a:solidFill>
                  <a:schemeClr val="bg1"/>
                </a:solidFill>
              </a:rPr>
              <a:t>= "username", </a:t>
            </a:r>
            <a:r>
              <a:rPr lang="en-US" dirty="0" err="1">
                <a:solidFill>
                  <a:schemeClr val="bg1"/>
                </a:solidFill>
              </a:rPr>
              <a:t>defaultValue</a:t>
            </a:r>
            <a:r>
              <a:rPr lang="en-US" dirty="0">
                <a:solidFill>
                  <a:schemeClr val="bg1"/>
                </a:solidFill>
              </a:rPr>
              <a:t> = "Guest") </a:t>
            </a:r>
            <a:r>
              <a:rPr lang="en-US" dirty="0"/>
              <a:t>String username) {</a:t>
            </a:r>
          </a:p>
          <a:p>
            <a:r>
              <a:rPr lang="en-US" dirty="0"/>
              <a:t>    	return "login";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1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247</a:t>
            </a:fld>
            <a:endParaRPr lang="en-US" noProof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sz="quarter" idx="11"/>
          </p:nvPr>
        </p:nvSpPr>
        <p:spPr>
          <a:xfrm>
            <a:off x="621234" y="1931154"/>
            <a:ext cx="10949531" cy="3758117"/>
          </a:xfrm>
        </p:spPr>
        <p:txBody>
          <a:bodyPr/>
          <a:lstStyle/>
          <a:p>
            <a:r>
              <a:rPr lang="en-US" sz="2000" dirty="0" err="1">
                <a:solidFill>
                  <a:schemeClr val="bg1"/>
                </a:solidFill>
              </a:rPr>
              <a:t>ResponseCookie</a:t>
            </a:r>
            <a:r>
              <a:rPr lang="en-US" sz="2000" dirty="0"/>
              <a:t> cookie = </a:t>
            </a:r>
            <a:r>
              <a:rPr lang="en-US" sz="2000" dirty="0" err="1">
                <a:solidFill>
                  <a:schemeClr val="bg1"/>
                </a:solidFill>
              </a:rPr>
              <a:t>ResponseCookie</a:t>
            </a:r>
            <a:r>
              <a:rPr lang="en-US" sz="2000" dirty="0" err="1"/>
              <a:t>.from</a:t>
            </a:r>
            <a:r>
              <a:rPr lang="en-US" sz="2000" dirty="0"/>
              <a:t>("username", "</a:t>
            </a:r>
            <a:r>
              <a:rPr lang="en-US" sz="2000" dirty="0" err="1"/>
              <a:t>pesho</a:t>
            </a:r>
            <a:r>
              <a:rPr lang="en-US" sz="2000" dirty="0"/>
              <a:t>")</a:t>
            </a:r>
          </a:p>
          <a:p>
            <a:r>
              <a:rPr lang="en-US" sz="2000" dirty="0"/>
              <a:t>    .</a:t>
            </a:r>
            <a:r>
              <a:rPr lang="en-US" sz="2000" dirty="0" err="1"/>
              <a:t>httpOnly</a:t>
            </a:r>
            <a:r>
              <a:rPr lang="en-US" sz="2000" dirty="0"/>
              <a:t>(true)</a:t>
            </a:r>
          </a:p>
          <a:p>
            <a:r>
              <a:rPr lang="en-US" sz="2000" dirty="0"/>
              <a:t>    .secure(true)</a:t>
            </a:r>
          </a:p>
          <a:p>
            <a:r>
              <a:rPr lang="en-US" sz="2000" dirty="0"/>
              <a:t>    .path("/")</a:t>
            </a:r>
          </a:p>
          <a:p>
            <a:r>
              <a:rPr lang="en-US" sz="2000" dirty="0"/>
              <a:t>    .</a:t>
            </a:r>
            <a:r>
              <a:rPr lang="en-US" sz="2000" dirty="0" err="1"/>
              <a:t>maxAge</a:t>
            </a:r>
            <a:r>
              <a:rPr lang="en-US" sz="2000" dirty="0"/>
              <a:t>(60)</a:t>
            </a:r>
          </a:p>
          <a:p>
            <a:r>
              <a:rPr lang="en-US" sz="2000" dirty="0"/>
              <a:t>    .domain("softuni.bg")</a:t>
            </a:r>
          </a:p>
          <a:p>
            <a:r>
              <a:rPr lang="en-US" sz="2000" dirty="0"/>
              <a:t>    .build();</a:t>
            </a:r>
          </a:p>
          <a:p>
            <a:r>
              <a:rPr lang="en-US" sz="2000" dirty="0" err="1"/>
              <a:t>ResponseEntity</a:t>
            </a:r>
            <a:endParaRPr lang="en-US" sz="2000" dirty="0"/>
          </a:p>
          <a:p>
            <a:r>
              <a:rPr lang="en-US" sz="2000" dirty="0"/>
              <a:t>    .ok()</a:t>
            </a:r>
          </a:p>
          <a:p>
            <a:r>
              <a:rPr lang="en-US" sz="2000" dirty="0"/>
              <a:t>    .header(</a:t>
            </a:r>
            <a:r>
              <a:rPr lang="en-US" sz="2000" dirty="0" err="1">
                <a:solidFill>
                  <a:schemeClr val="bg1"/>
                </a:solidFill>
              </a:rPr>
              <a:t>HttpHeaders.SET_COOKIE</a:t>
            </a:r>
            <a:r>
              <a:rPr lang="en-US" sz="2000" dirty="0"/>
              <a:t>, </a:t>
            </a:r>
            <a:r>
              <a:rPr lang="en-US" sz="2000" dirty="0" err="1"/>
              <a:t>cookie.toString</a:t>
            </a:r>
            <a:r>
              <a:rPr lang="en-US" sz="2000" dirty="0"/>
              <a:t>())</a:t>
            </a:r>
          </a:p>
          <a:p>
            <a:r>
              <a:rPr lang="en-US" sz="2000" dirty="0"/>
              <a:t>    .build();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quarter" idx="10"/>
          </p:nvPr>
        </p:nvSpPr>
        <p:spPr>
          <a:xfrm>
            <a:off x="190501" y="1196126"/>
            <a:ext cx="11755499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Using the </a:t>
            </a:r>
            <a:r>
              <a:rPr lang="en-US" b="1" dirty="0" err="1">
                <a:solidFill>
                  <a:schemeClr val="bg1"/>
                </a:solidFill>
              </a:rPr>
              <a:t>ResponseCookie</a:t>
            </a:r>
            <a:r>
              <a:rPr lang="en-US" dirty="0"/>
              <a:t> object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HTTP Cookie (</a:t>
            </a:r>
            <a:r>
              <a:rPr lang="bg-BG" dirty="0"/>
              <a:t>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8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248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CookieValue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HTTP Cookie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1011000" y="2214000"/>
            <a:ext cx="9929764" cy="331793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("/change-username")</a:t>
            </a:r>
          </a:p>
          <a:p>
            <a:r>
              <a:rPr lang="en-US" dirty="0"/>
              <a:t>public String </a:t>
            </a:r>
            <a:r>
              <a:rPr lang="en-US" dirty="0" err="1"/>
              <a:t>setCookie</a:t>
            </a:r>
            <a:r>
              <a:rPr lang="en-US" dirty="0"/>
              <a:t>(</a:t>
            </a:r>
            <a:r>
              <a:rPr lang="en-US" dirty="0" err="1"/>
              <a:t>HttpServletResponse</a:t>
            </a:r>
            <a:r>
              <a:rPr lang="en-US" dirty="0"/>
              <a:t> response) {</a:t>
            </a:r>
          </a:p>
          <a:p>
            <a:r>
              <a:rPr lang="en-US" dirty="0"/>
              <a:t>    	</a:t>
            </a:r>
            <a:r>
              <a:rPr lang="en-US" i="1" dirty="0">
                <a:solidFill>
                  <a:schemeClr val="accent2"/>
                </a:solidFill>
              </a:rPr>
              <a:t>// create a cookie</a:t>
            </a:r>
          </a:p>
          <a:p>
            <a:r>
              <a:rPr lang="en-US" dirty="0"/>
              <a:t>    	Cookie </a:t>
            </a:r>
            <a:r>
              <a:rPr lang="en-US" dirty="0" err="1"/>
              <a:t>cookie</a:t>
            </a:r>
            <a:r>
              <a:rPr lang="en-US" dirty="0"/>
              <a:t> = new Cookie("username", "</a:t>
            </a:r>
            <a:r>
              <a:rPr lang="en-US" dirty="0" err="1"/>
              <a:t>Pesho</a:t>
            </a:r>
            <a:r>
              <a:rPr lang="en-US" dirty="0"/>
              <a:t>");</a:t>
            </a:r>
          </a:p>
          <a:p>
            <a:r>
              <a:rPr lang="en-US" dirty="0"/>
              <a:t>    	</a:t>
            </a:r>
            <a:r>
              <a:rPr lang="en-US" i="1" dirty="0">
                <a:solidFill>
                  <a:schemeClr val="accent2"/>
                </a:solidFill>
              </a:rPr>
              <a:t>//add cookie to response</a:t>
            </a:r>
          </a:p>
          <a:p>
            <a:r>
              <a:rPr lang="en-US" dirty="0"/>
              <a:t>    	</a:t>
            </a:r>
            <a:r>
              <a:rPr lang="en-US" dirty="0" err="1">
                <a:solidFill>
                  <a:schemeClr val="bg1"/>
                </a:solidFill>
              </a:rPr>
              <a:t>response.addCookie</a:t>
            </a:r>
            <a:r>
              <a:rPr lang="en-US" dirty="0">
                <a:solidFill>
                  <a:schemeClr val="bg1"/>
                </a:solidFill>
              </a:rPr>
              <a:t>(cookie)</a:t>
            </a:r>
            <a:r>
              <a:rPr lang="en-US" dirty="0"/>
              <a:t>;</a:t>
            </a:r>
          </a:p>
          <a:p>
            <a:r>
              <a:rPr lang="en-US" dirty="0"/>
              <a:t>    	return "index";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249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Reading </a:t>
            </a:r>
            <a:r>
              <a:rPr lang="en-US" b="1" dirty="0">
                <a:solidFill>
                  <a:schemeClr val="bg1"/>
                </a:solidFill>
              </a:rPr>
              <a:t>HTTP Header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RequestHeader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409987" y="2169000"/>
            <a:ext cx="11372030" cy="293045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("/greeting")</a:t>
            </a:r>
          </a:p>
          <a:p>
            <a:r>
              <a:rPr lang="en-US" dirty="0"/>
              <a:t>public </a:t>
            </a:r>
            <a:r>
              <a:rPr lang="en-US" dirty="0" err="1"/>
              <a:t>ResponseEntity</a:t>
            </a:r>
            <a:r>
              <a:rPr lang="en-US" dirty="0"/>
              <a:t>&lt;String&gt; greeting(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RequestHeader</a:t>
            </a:r>
            <a:r>
              <a:rPr lang="en-US" dirty="0">
                <a:solidFill>
                  <a:schemeClr val="bg1"/>
                </a:solidFill>
              </a:rPr>
              <a:t>("accept-language") </a:t>
            </a:r>
            <a:r>
              <a:rPr lang="en-US" dirty="0"/>
              <a:t>String language) {</a:t>
            </a:r>
          </a:p>
          <a:p>
            <a:r>
              <a:rPr lang="en-US" dirty="0"/>
              <a:t>    	// code that uses the language variable</a:t>
            </a:r>
          </a:p>
          <a:p>
            <a:r>
              <a:rPr lang="en-US" dirty="0"/>
              <a:t>    	return new </a:t>
            </a:r>
            <a:r>
              <a:rPr lang="en-US" dirty="0" err="1"/>
              <a:t>ResponseEntity</a:t>
            </a:r>
            <a:r>
              <a:rPr lang="en-US" dirty="0"/>
              <a:t>&lt;String&gt;("greeting", 		</a:t>
            </a:r>
            <a:r>
              <a:rPr lang="en-US" dirty="0" err="1"/>
              <a:t>HttpStatus.OK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864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250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We can specify the desired </a:t>
            </a:r>
            <a:r>
              <a:rPr lang="en-US" b="1" dirty="0">
                <a:solidFill>
                  <a:schemeClr val="bg1"/>
                </a:solidFill>
              </a:rPr>
              <a:t>HTTP status </a:t>
            </a:r>
            <a:r>
              <a:rPr lang="en-US" dirty="0"/>
              <a:t>of the response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ResponseStatus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621236" y="2349000"/>
            <a:ext cx="10949531" cy="213780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RequestMapping</a:t>
            </a:r>
            <a:r>
              <a:rPr lang="en-US" dirty="0"/>
              <a:t>(method = </a:t>
            </a:r>
            <a:r>
              <a:rPr lang="en-US" dirty="0" err="1"/>
              <a:t>RequestMethod.POST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ResponseStatus</a:t>
            </a:r>
            <a:r>
              <a:rPr lang="en-US" dirty="0"/>
              <a:t>(</a:t>
            </a:r>
            <a:r>
              <a:rPr lang="en-US" dirty="0" err="1"/>
              <a:t>HttpStatus.</a:t>
            </a:r>
            <a:r>
              <a:rPr lang="en-US" dirty="0" err="1">
                <a:solidFill>
                  <a:schemeClr val="bg1"/>
                </a:solidFill>
              </a:rPr>
              <a:t>CREATED</a:t>
            </a:r>
            <a:r>
              <a:rPr lang="en-US" dirty="0"/>
              <a:t>)</a:t>
            </a:r>
          </a:p>
          <a:p>
            <a:r>
              <a:rPr lang="en-US" dirty="0"/>
              <a:t>public void </a:t>
            </a:r>
            <a:r>
              <a:rPr lang="en-US" dirty="0" err="1"/>
              <a:t>storeEmployee</a:t>
            </a:r>
            <a:r>
              <a:rPr lang="en-US" dirty="0"/>
              <a:t>(@</a:t>
            </a:r>
            <a:r>
              <a:rPr lang="en-US" dirty="0" err="1"/>
              <a:t>RequestBody</a:t>
            </a:r>
            <a:r>
              <a:rPr lang="en-US" dirty="0"/>
              <a:t> Employee employee) {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84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Request &amp; Response Body</a:t>
            </a:r>
          </a:p>
        </p:txBody>
      </p:sp>
      <p:sp>
        <p:nvSpPr>
          <p:cNvPr id="2" name="Контейнер за номер на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251</a:t>
            </a:fld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2" y="1584000"/>
            <a:ext cx="2258095" cy="22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252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196126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Maps the </a:t>
            </a:r>
            <a:r>
              <a:rPr lang="en-US" b="1" dirty="0" err="1">
                <a:solidFill>
                  <a:schemeClr val="bg1"/>
                </a:solidFill>
              </a:rPr>
              <a:t>HttpRequest</a:t>
            </a:r>
            <a:r>
              <a:rPr lang="en-US" b="1" dirty="0">
                <a:solidFill>
                  <a:schemeClr val="bg1"/>
                </a:solidFill>
              </a:rPr>
              <a:t> body </a:t>
            </a:r>
            <a:r>
              <a:rPr lang="en-US" dirty="0"/>
              <a:t>to a transfer or domain object, enabling automatic deserialization of the inbound </a:t>
            </a:r>
            <a:br>
              <a:rPr lang="en-US" dirty="0"/>
            </a:br>
            <a:r>
              <a:rPr lang="en-US" dirty="0" err="1"/>
              <a:t>HttpRequest</a:t>
            </a:r>
            <a:r>
              <a:rPr lang="en-US" dirty="0"/>
              <a:t> body on to a Java objects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RequestBody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1686000" y="3339000"/>
            <a:ext cx="8624764" cy="254297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PostMapping</a:t>
            </a:r>
            <a:r>
              <a:rPr lang="en-US" dirty="0"/>
              <a:t>("/students/add")</a:t>
            </a:r>
          </a:p>
          <a:p>
            <a:r>
              <a:rPr lang="en-US" dirty="0"/>
              <a:t>public </a:t>
            </a:r>
            <a:r>
              <a:rPr lang="en-US" dirty="0" err="1"/>
              <a:t>ResponseEntity</a:t>
            </a:r>
            <a:r>
              <a:rPr lang="en-US" dirty="0"/>
              <a:t> </a:t>
            </a:r>
            <a:r>
              <a:rPr lang="en-US" dirty="0" err="1"/>
              <a:t>postController</a:t>
            </a:r>
            <a:r>
              <a:rPr lang="en-US" dirty="0"/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RequestBody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StudentAddBindingModel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bindingModel</a:t>
            </a:r>
            <a:r>
              <a:rPr lang="en-US" dirty="0"/>
              <a:t>){</a:t>
            </a:r>
          </a:p>
          <a:p>
            <a:r>
              <a:rPr lang="en-US" dirty="0"/>
              <a:t>	</a:t>
            </a:r>
            <a:r>
              <a:rPr lang="en-US" dirty="0" err="1"/>
              <a:t>myService.add</a:t>
            </a:r>
            <a:r>
              <a:rPr lang="en-US" dirty="0"/>
              <a:t>(</a:t>
            </a:r>
            <a:r>
              <a:rPr lang="en-US" dirty="0" err="1"/>
              <a:t>bindingModel</a:t>
            </a:r>
            <a:r>
              <a:rPr lang="en-US" dirty="0"/>
              <a:t>);</a:t>
            </a:r>
          </a:p>
          <a:p>
            <a:r>
              <a:rPr lang="en-US" dirty="0"/>
              <a:t>	return </a:t>
            </a:r>
            <a:r>
              <a:rPr lang="en-US" dirty="0" err="1"/>
              <a:t>ResponseEntity.ok</a:t>
            </a:r>
            <a:r>
              <a:rPr lang="en-US" dirty="0"/>
              <a:t>(</a:t>
            </a:r>
            <a:r>
              <a:rPr lang="en-US" dirty="0" err="1"/>
              <a:t>HttpStatus.OK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14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253</a:t>
            </a:fld>
            <a:endParaRPr lang="en-US" noProof="0" dirty="0"/>
          </a:p>
        </p:txBody>
      </p:sp>
      <p:sp>
        <p:nvSpPr>
          <p:cNvPr id="8" name="Текстов контейнер 7"/>
          <p:cNvSpPr>
            <a:spLocks noGrp="1"/>
          </p:cNvSpPr>
          <p:nvPr>
            <p:ph type="body" sz="quarter" idx="10"/>
          </p:nvPr>
        </p:nvSpPr>
        <p:spPr>
          <a:xfrm>
            <a:off x="190406" y="1251544"/>
            <a:ext cx="11811192" cy="556112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Tells a controller that the object returned is automatically serialized into JSON and passed back into the </a:t>
            </a:r>
            <a:br>
              <a:rPr lang="en-US" dirty="0"/>
            </a:br>
            <a:r>
              <a:rPr lang="en-US" b="1" dirty="0" err="1">
                <a:solidFill>
                  <a:schemeClr val="bg1"/>
                </a:solidFill>
              </a:rPr>
              <a:t>HttpResponse</a:t>
            </a:r>
            <a:r>
              <a:rPr lang="en-US" b="1" dirty="0">
                <a:solidFill>
                  <a:schemeClr val="bg1"/>
                </a:solidFill>
              </a:rPr>
              <a:t> object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ResponseBody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sz="quarter" idx="11"/>
          </p:nvPr>
        </p:nvSpPr>
        <p:spPr>
          <a:xfrm>
            <a:off x="876000" y="3114000"/>
            <a:ext cx="6910088" cy="254297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("/response")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ResponseBody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public Exercise </a:t>
            </a:r>
            <a:r>
              <a:rPr lang="en-US" dirty="0" err="1"/>
              <a:t>getLastEx</a:t>
            </a:r>
            <a:r>
              <a:rPr lang="en-US" dirty="0"/>
              <a:t>() {</a:t>
            </a:r>
          </a:p>
          <a:p>
            <a:r>
              <a:rPr lang="en-US" dirty="0"/>
              <a:t>	</a:t>
            </a:r>
            <a:r>
              <a:rPr lang="en-US" i="1" dirty="0">
                <a:solidFill>
                  <a:schemeClr val="accent2"/>
                </a:solidFill>
              </a:rPr>
              <a:t>// Get exercise from service</a:t>
            </a:r>
          </a:p>
          <a:p>
            <a:r>
              <a:rPr lang="en-US" dirty="0"/>
              <a:t>	return exercise;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00" y="4835592"/>
            <a:ext cx="4474863" cy="10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Thymeleaf Helpers, Validators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Thymeleaf &amp; Validation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2" y="2135433"/>
            <a:ext cx="2346311" cy="23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err="1"/>
              <a:t>Thymeleaf</a:t>
            </a:r>
            <a:r>
              <a:rPr lang="en-US" dirty="0"/>
              <a:t> Helpers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Dates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Strings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Numbers</a:t>
            </a:r>
          </a:p>
          <a:p>
            <a:pPr marL="933139" lvl="1" indent="-457200">
              <a:lnSpc>
                <a:spcPts val="4000"/>
              </a:lnSpc>
            </a:pPr>
            <a:r>
              <a:rPr lang="en-US" dirty="0"/>
              <a:t>Aggregates</a:t>
            </a:r>
          </a:p>
          <a:p>
            <a:pPr marL="457200" indent="-457200">
              <a:lnSpc>
                <a:spcPts val="4000"/>
              </a:lnSpc>
            </a:pPr>
            <a:r>
              <a:rPr lang="en-US" dirty="0"/>
              <a:t>Validations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80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400" b="1" u="sng" dirty="0">
                <a:solidFill>
                  <a:schemeClr val="bg1"/>
                </a:solidFill>
                <a:hlinkClick r:id="rId2"/>
              </a:rPr>
              <a:t>sli.do</a:t>
            </a:r>
            <a:br>
              <a:rPr lang="en-US" sz="5400" b="1" dirty="0"/>
            </a:br>
            <a:r>
              <a:rPr lang="en-US" sz="9600" b="1" dirty="0"/>
              <a:t>#</a:t>
            </a:r>
            <a:r>
              <a:rPr lang="en-US" sz="11400" b="1" noProof="1"/>
              <a:t>java-web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89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71" y="1385091"/>
            <a:ext cx="2465457" cy="2470389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err="1"/>
              <a:t>Thymeleaf</a:t>
            </a:r>
            <a:r>
              <a:rPr lang="en-US" dirty="0"/>
              <a:t> Helpers</a:t>
            </a:r>
          </a:p>
        </p:txBody>
      </p:sp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Objects that provide built-in functionalities that helps you         enhance your view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828764"/>
            <a:ext cx="2589963" cy="2595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881" y="554947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Thymeleaf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477276" y="2667000"/>
            <a:ext cx="2342207" cy="6583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477276" y="3521586"/>
            <a:ext cx="4552007" cy="2765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77276" y="4755926"/>
            <a:ext cx="2812051" cy="66798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82" y="1643560"/>
            <a:ext cx="1385586" cy="1385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568" y="2655853"/>
            <a:ext cx="854587" cy="85363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477276" y="4270937"/>
            <a:ext cx="4399607" cy="45594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94" y="4270937"/>
            <a:ext cx="911896" cy="9118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95" y="5014788"/>
            <a:ext cx="1074797" cy="1074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7694" y="2855820"/>
            <a:ext cx="1104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63108" y="3413078"/>
            <a:ext cx="124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77070" y="5128067"/>
            <a:ext cx="68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15845" y="6072691"/>
            <a:ext cx="155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Numbers</a:t>
            </a: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59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– Custom Format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2183791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new Date());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759611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512530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format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,'yyyy-MMM-dd')}"&gt;&lt;/div&gt;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4078967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53654" y="3803353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Format Date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54" y="5040327"/>
            <a:ext cx="2371291" cy="1362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239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– Week Name of Day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6800" y="1928356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new Date());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6800" y="1502025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66800" y="4242058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dayOfWeekName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66800" y="3819140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28437" y="3572364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Day Name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92" y="5105623"/>
            <a:ext cx="2222171" cy="1595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1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– List Days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9600" y="1944014"/>
            <a:ext cx="9982200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String getHomePage(Model model){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List of dates -&gt; 2016-12-12, 2017-04-09 -&gt; yyyy-MM-dd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myDates);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52400" y="1521096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52400" y="4598700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dates.listDay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52400" y="4177270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535546" y="3888870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List Days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88" y="5336904"/>
            <a:ext cx="2322224" cy="1343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 – Get Current Date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59600" y="2051610"/>
            <a:ext cx="99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59600" y="1638211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59600" y="4117477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createNow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59600" y="3694559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76493" y="3342491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Today’s Date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53" y="4897935"/>
            <a:ext cx="6378493" cy="1653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5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To use </a:t>
            </a:r>
            <a:r>
              <a:rPr lang="en-US" sz="2400" b="1" dirty="0">
                <a:solidFill>
                  <a:schemeClr val="bg1"/>
                </a:solidFill>
              </a:rPr>
              <a:t>LocalDate</a:t>
            </a:r>
            <a:r>
              <a:rPr lang="en-US" sz="2400" dirty="0"/>
              <a:t> we need to add new </a:t>
            </a:r>
            <a:r>
              <a:rPr lang="en-US" sz="2400" b="1" dirty="0">
                <a:solidFill>
                  <a:schemeClr val="bg1"/>
                </a:solidFill>
              </a:rPr>
              <a:t>dependency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LocalDate and Thymeleaf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629688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LocalDate.now());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196125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874" y="3884900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${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#temporals.format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myDate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'dd-MMM-yyyy')}|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874" y="3451337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53628" y="3175723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Format Date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104875" y="5096114"/>
            <a:ext cx="9982200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&lt;dependency&gt;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&lt;groupId&gt;org.thymeleaf.extras&lt;/groupId&gt;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&lt;artifactId&gt;thymeleaf-extras-java8time&lt;/artifactId&gt;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&lt;version&gt;3.0.4.RELEASE&lt;/version&gt;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&lt;/dependency&gt;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74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0" grpId="0" animBg="1"/>
      <p:bldP spid="12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 – is Empty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769627"/>
            <a:ext cx="99822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String whiskeyNull = null;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whiskeyNull);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346709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665819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isEmpty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4242901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248806" y="3967287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Null/Empty Check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70" y="5371217"/>
            <a:ext cx="1794861" cy="13502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70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 – Substring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929296"/>
            <a:ext cx="99822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String whiskey = "Jack Daniels";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whiskey);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506378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5471105"/>
            <a:ext cx="9978512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,0,4)}"&gt;&lt;/div&gt;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5039046"/>
            <a:ext cx="9978512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122356" y="4271789"/>
            <a:ext cx="2971800" cy="551227"/>
          </a:xfrm>
          <a:prstGeom prst="wedgeRoundRectCallout">
            <a:avLst>
              <a:gd name="adj1" fmla="val -3972"/>
              <a:gd name="adj2" fmla="val 16103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Substring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2" y="3101500"/>
            <a:ext cx="2773920" cy="1691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45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 – Join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686184"/>
            <a:ext cx="99822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whiskeys);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Jack Daniels, Jameson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263266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442325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listJoin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,'-')}"&gt;&lt;/div&gt;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4019407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394691" y="3691281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Join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71" y="4991392"/>
            <a:ext cx="4816257" cy="17146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48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 – Capitalize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918220"/>
            <a:ext cx="99822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String whiskey = "jameson";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whiskey);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495302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582101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capitalize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4159183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699491" y="3936642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Capitalize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92" y="5082149"/>
            <a:ext cx="2784615" cy="17217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5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– Format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728126"/>
            <a:ext cx="99822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String getHomePage(Model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pt-BR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double num = 3.14159;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pt-BR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model.addAttribute("</a:t>
            </a:r>
            <a:r>
              <a:rPr lang="pt-BR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num</a:t>
            </a:r>
            <a:r>
              <a:rPr lang="pt-BR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num);</a:t>
            </a: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"home";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305208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248489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numbers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formatDecimal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num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,1,2)}"&gt;&lt;/div&gt;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3825571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881519" y="3499383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Format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91" y="4816213"/>
            <a:ext cx="2514818" cy="17984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85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Numbers – Sequence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748724"/>
            <a:ext cx="99822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337047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MathController.java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3722443"/>
            <a:ext cx="9982200" cy="96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&lt;span th:each="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: 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numbers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sequence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(0,2)}"&gt;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&lt;span th:text="${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number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}"&gt;&lt;/span&gt;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&lt;/span&gt;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0" y="3299525"/>
            <a:ext cx="9982200" cy="43625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971628" y="3039185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Sequence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64" y="4938048"/>
            <a:ext cx="2682472" cy="1767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101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Aggregates – Sum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4900" y="1720056"/>
            <a:ext cx="9982200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@GetMapping("/home")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getHomePage(Model model) 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double[] whiskeyPrices </a:t>
            </a:r>
            <a:b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= new double[]{29.23, 21.22,33.50};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whiskeyPrices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",whiskeyPrices);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"whiskey-home";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04900" y="1291977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WhiskeyController.java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104900" y="4484753"/>
            <a:ext cx="9982200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th:text="${#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aggregates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whiskeyPrices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104901" y="4061835"/>
            <a:ext cx="99822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whiskey-home.html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1971628" y="3744303"/>
            <a:ext cx="2971800" cy="551227"/>
          </a:xfrm>
          <a:prstGeom prst="wedgeRoundRectCallout">
            <a:avLst>
              <a:gd name="adj1" fmla="val 34069"/>
              <a:gd name="adj2" fmla="val 7507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Sum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3" y="4937141"/>
            <a:ext cx="2918713" cy="1844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734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 in JavaScript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7023" y="1705621"/>
            <a:ext cx="11353800" cy="1824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@GetMapping("/js")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getMapPage(Model model){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String message = "Hi JS!";   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model.addAttribute("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", message);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"page";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19100" y="1252472"/>
            <a:ext cx="1135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JSController.java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27023" y="4708410"/>
            <a:ext cx="11353800" cy="96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&lt;script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inline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let message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[[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${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]]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27023" y="4266952"/>
            <a:ext cx="113538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script.js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15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07" y="1314000"/>
            <a:ext cx="2736185" cy="273618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Validate?</a:t>
            </a:r>
          </a:p>
        </p:txBody>
      </p:sp>
    </p:spTree>
    <p:extLst>
      <p:ext uri="{BB962C8B-B14F-4D97-AF65-F5344CB8AC3E}">
        <p14:creationId xmlns:p14="http://schemas.microsoft.com/office/powerpoint/2010/main" val="27226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44D1E-D6D5-4941-9E24-62E2518BD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a simple </a:t>
            </a:r>
            <a:r>
              <a:rPr lang="en-US" b="1" dirty="0">
                <a:solidFill>
                  <a:schemeClr val="bg1"/>
                </a:solidFill>
              </a:rPr>
              <a:t>Model validation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Error render</a:t>
            </a:r>
            <a:r>
              <a:rPr lang="en-US" dirty="0"/>
              <a:t>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Validation &amp; Thymeleaf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9480" y="2229969"/>
            <a:ext cx="4437277" cy="21149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SomeModel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NotNull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(min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max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message = 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Invalid name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private String name;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480" y="1807051"/>
            <a:ext cx="4437277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SomeModel.java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26584-A70A-4C82-985D-F93F46E6E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28" y="2252916"/>
            <a:ext cx="6736197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SomeController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@GetMapping("/add")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public String getPage(Model model)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if(!model.containsAttribute("bindingModel"){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	model.addAttribute("bindingModel",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			new BindingModel());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 return "add";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18902-93BA-4A74-8EC2-D8C3CF35C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28" y="1829998"/>
            <a:ext cx="6736197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25">
            <a:extLst>
              <a:ext uri="{FF2B5EF4-FFF2-40B4-BE49-F238E27FC236}">
                <a16:creationId xmlns:a16="http://schemas.microsoft.com/office/drawing/2014/main" id="{E1A79537-C248-4A6F-8E14-78EDF299E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6346" y="2236718"/>
            <a:ext cx="1827716" cy="1256229"/>
          </a:xfrm>
          <a:prstGeom prst="wedgeRoundRectCallout">
            <a:avLst>
              <a:gd name="adj1" fmla="val 1333"/>
              <a:gd name="adj2" fmla="val 8601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Adding a model to the view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12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CBB7-E678-4646-8276-2D5A91540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a simple </a:t>
            </a:r>
            <a:r>
              <a:rPr lang="en-US" b="1" dirty="0">
                <a:solidFill>
                  <a:schemeClr val="bg1"/>
                </a:solidFill>
              </a:rPr>
              <a:t>Model validation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Error render</a:t>
            </a:r>
            <a:r>
              <a:rPr lang="en-US" dirty="0"/>
              <a:t>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Validation &amp; Thymeleaf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6000" y="2423858"/>
            <a:ext cx="11582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@PostMapping("/add")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String add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@Valid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@ModelAttribute("bindingModel") SomeModel bindingModel,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BindingResult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bindingResult,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RedirectAttributes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rAtt)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if(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bindingResult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()){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	rAtt.addFlashAttribute("bindingModel", bindingModel);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rAtt.addFlashAttribute(</a:t>
            </a:r>
            <a:b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"org.springframework.validation.BindingResult.SomeModel", bindingResult);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return "redirect:/add";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this.someService.save(bindingModel);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"redirect:/home";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000" y="2000935"/>
            <a:ext cx="11582400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SomeController.java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246000" y="1777064"/>
            <a:ext cx="2299327" cy="870660"/>
          </a:xfrm>
          <a:prstGeom prst="wedgeRoundRectCallout">
            <a:avLst>
              <a:gd name="adj1" fmla="val -73435"/>
              <a:gd name="adj2" fmla="val 6362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Validate the model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86735" y="5398104"/>
            <a:ext cx="2108928" cy="870660"/>
          </a:xfrm>
          <a:prstGeom prst="wedgeRoundRectCallout">
            <a:avLst>
              <a:gd name="adj1" fmla="val 44387"/>
              <a:gd name="adj2" fmla="val -15066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Validation Result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3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85650-CE0B-47E5-A765-3DD5E962F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a simple </a:t>
            </a:r>
            <a:r>
              <a:rPr lang="en-US" b="1" dirty="0">
                <a:solidFill>
                  <a:schemeClr val="bg1"/>
                </a:solidFill>
              </a:rPr>
              <a:t>Model validation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Error render</a:t>
            </a:r>
            <a:r>
              <a:rPr lang="en-US" dirty="0"/>
              <a:t>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Validation &amp; Thymeleaf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3464" y="2307409"/>
            <a:ext cx="11665034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&lt;div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th:object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{productBindingModel}" 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&lt;div class="justify-content-center"&gt;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&lt;label for="name" class="h4 mb-2 text-white"&gt;Name&lt;/label&gt;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&lt;/div&gt;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&lt;input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th:field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{name}"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th:errorclass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="bg-danger" type="text" </a:t>
            </a:r>
            <a:b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			class="form-control" id="name" name="name"/&gt;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&lt;small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th:if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{#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fields.hasErrors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('name')}"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th:errors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="*{name}" class="text-danger"&gt; Name error&lt;/small&gt;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3464" y="1899823"/>
            <a:ext cx="11665034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add.html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46" y="5420702"/>
            <a:ext cx="9572269" cy="976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01000" y="1687102"/>
            <a:ext cx="3150000" cy="435330"/>
          </a:xfrm>
          <a:prstGeom prst="wedgeRoundRectCallout">
            <a:avLst>
              <a:gd name="adj1" fmla="val -71515"/>
              <a:gd name="adj2" fmla="val 990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Set Binding Model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-249000" y="3249000"/>
            <a:ext cx="1376720" cy="1101303"/>
          </a:xfrm>
          <a:prstGeom prst="wedgeRoundRectCallout">
            <a:avLst>
              <a:gd name="adj1" fmla="val 129580"/>
              <a:gd name="adj2" fmla="val 1584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Access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Field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1281000" y="4825935"/>
            <a:ext cx="2240318" cy="435330"/>
          </a:xfrm>
          <a:prstGeom prst="wedgeRoundRectCallout">
            <a:avLst>
              <a:gd name="adj1" fmla="val -3699"/>
              <a:gd name="adj2" fmla="val -12520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Render Error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42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276E59-33D7-421E-B250-07F41B40A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574014"/>
            <a:ext cx="11665034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&lt;ul th:if="${#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fields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${someModel.*}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')}"&gt;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&lt;li th:each="err : 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fields.errors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('${someModel.*}')}"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th: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${err}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Input is incorrect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All Errors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1752405"/>
            <a:ext cx="11665034" cy="153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&lt;ul th:if="${#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fields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')}"&gt;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&lt;li th:each="err : ${#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fields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errors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')}" th:text="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${err}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Input is incorrect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332199"/>
            <a:ext cx="11665034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5902" y="4151096"/>
            <a:ext cx="11665034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0" y="2154863"/>
            <a:ext cx="3495681" cy="26417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24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99B0C-B7D8-4343-A5F9-C0994C409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You can also implement </a:t>
            </a:r>
            <a:r>
              <a:rPr lang="en-US" sz="3200" b="1" dirty="0">
                <a:solidFill>
                  <a:schemeClr val="bg1"/>
                </a:solidFill>
              </a:rPr>
              <a:t>custom validation </a:t>
            </a:r>
            <a:r>
              <a:rPr lang="en-US" sz="3200" dirty="0"/>
              <a:t>annotations</a:t>
            </a:r>
          </a:p>
          <a:p>
            <a:pPr lvl="1"/>
            <a:r>
              <a:rPr lang="en-US" sz="3000" dirty="0"/>
              <a:t>Sometimes it is necessary due to complex validation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Annotations (1)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0200" y="2962370"/>
            <a:ext cx="11665034" cy="3278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@Target(ElementType.FIELD)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Constraint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(validatedBy 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PresentOrFutureValidator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.class)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@interface 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PresentOrFuture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String message() default "Invalid Date";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Class&lt;?&gt;[] groups() default {};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Class&lt;? extends Payload&gt;[] payload() default {};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0200" y="2539446"/>
            <a:ext cx="11665034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PresentOrFuture.java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8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66517-9CE9-4C71-9793-7849D4391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will have to implement a </a:t>
            </a:r>
            <a:r>
              <a:rPr lang="en-US" b="1" dirty="0">
                <a:solidFill>
                  <a:schemeClr val="bg1"/>
                </a:solidFill>
              </a:rPr>
              <a:t>custom validator </a:t>
            </a:r>
            <a:r>
              <a:rPr lang="en-US" dirty="0"/>
              <a:t>too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Annotations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3483" y="3030780"/>
            <a:ext cx="11665034" cy="26966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PresentOrFutureValidator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b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	implements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ConstraintValidator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PresentOrFuture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public boo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lean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isValid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(Date date,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ConstraintValidatorContext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constraintValidatorContext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Date today = new Date();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return date.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after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(today)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3483" y="2607857"/>
            <a:ext cx="11665034" cy="42291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636000" y="2813113"/>
            <a:ext cx="2240318" cy="435330"/>
          </a:xfrm>
          <a:prstGeom prst="wedgeRoundRectCallout">
            <a:avLst>
              <a:gd name="adj1" fmla="val 39992"/>
              <a:gd name="adj2" fmla="val 7741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Annotation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744172" y="3742843"/>
            <a:ext cx="2240318" cy="435330"/>
          </a:xfrm>
          <a:prstGeom prst="wedgeRoundRectCallout">
            <a:avLst>
              <a:gd name="adj1" fmla="val -60605"/>
              <a:gd name="adj2" fmla="val -7110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Field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849419" y="5504664"/>
            <a:ext cx="2819400" cy="892530"/>
          </a:xfrm>
          <a:prstGeom prst="wedgeRoundRectCallout">
            <a:avLst>
              <a:gd name="adj1" fmla="val -14017"/>
              <a:gd name="adj2" fmla="val -92320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True = No Error; False = Error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46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A208-8516-4ADA-BE44-0BD2B98A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87440"/>
            <a:ext cx="6750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#java-web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br>
              <a:rPr lang="en-US" dirty="0"/>
            </a:br>
            <a:r>
              <a:rPr lang="en-US" dirty="0"/>
              <a:t>scheme that improves the allocation of IP addresses. </a:t>
            </a:r>
          </a:p>
          <a:p>
            <a:r>
              <a:rPr lang="en-US" dirty="0"/>
              <a:t>It replaces the old system based on classes A, B, and C. 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 – 10.255.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 – 172.31.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 – 192.168.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385856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 uses </a:t>
            </a:r>
            <a:r>
              <a:rPr lang="en-US" sz="3500" b="1" dirty="0">
                <a:solidFill>
                  <a:schemeClr val="bg1"/>
                </a:solidFill>
              </a:rPr>
              <a:t>128 bits</a:t>
            </a:r>
            <a:r>
              <a:rPr lang="en-US" sz="35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These </a:t>
            </a:r>
            <a:r>
              <a:rPr lang="en-US" sz="3500" b="1" dirty="0">
                <a:solidFill>
                  <a:schemeClr val="bg1"/>
                </a:solidFill>
              </a:rPr>
              <a:t>128</a:t>
            </a:r>
            <a:r>
              <a:rPr lang="en-US" sz="35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Each 16 bit block is converted to hexadecimal and it's </a:t>
            </a:r>
            <a:br>
              <a:rPr lang="en-US" sz="3500" dirty="0"/>
            </a:br>
            <a:r>
              <a:rPr lang="en-US" sz="35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bg1"/>
                </a:solidFill>
              </a:rPr>
              <a:t>leading zeros</a:t>
            </a:r>
            <a:r>
              <a:rPr lang="en-US" sz="3500" dirty="0"/>
              <a:t> in </a:t>
            </a: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 can </a:t>
            </a:r>
            <a:br>
              <a:rPr lang="en-US" sz="3500" dirty="0"/>
            </a:br>
            <a:r>
              <a:rPr lang="en-US" sz="3500" dirty="0"/>
              <a:t>usually be 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and 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- TCP (3)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another 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br>
              <a:rPr lang="en-US" sz="3400" dirty="0"/>
            </a:br>
            <a:r>
              <a:rPr lang="en-US" sz="3400" dirty="0"/>
              <a:t>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model mapping to OSI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HyperText</a:t>
            </a:r>
            <a:r>
              <a:rPr lang="en-US" sz="32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r>
              <a:rPr lang="en-US" sz="3400" dirty="0"/>
              <a:t>Example:</a:t>
            </a:r>
          </a:p>
          <a:p>
            <a:pPr lvl="2"/>
            <a:r>
              <a:rPr lang="en-US" sz="3200" dirty="0"/>
              <a:t>From clear text to encrypted (or compressed) text</a:t>
            </a:r>
          </a:p>
          <a:p>
            <a:pPr lvl="2"/>
            <a:r>
              <a:rPr lang="en-US" sz="32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Ishango</a:t>
            </a:r>
            <a:r>
              <a:rPr lang="en-US" dirty="0"/>
              <a:t> Bone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 </a:t>
            </a:r>
            <a:r>
              <a:rPr lang="en-GB" sz="2800" b="1" dirty="0" err="1">
                <a:solidFill>
                  <a:schemeClr val="bg1"/>
                </a:solidFill>
                <a:hlinkClick r:id="rId3"/>
              </a:rPr>
              <a:t>Ishango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 bone</a:t>
            </a:r>
            <a:r>
              <a:rPr lang="en-GB" sz="2800" dirty="0">
                <a:solidFill>
                  <a:schemeClr val="bg1"/>
                </a:solidFill>
                <a:hlinkClick r:id="rId3"/>
              </a:rPr>
              <a:t> </a:t>
            </a:r>
            <a:r>
              <a:rPr lang="en-GB" sz="2800" dirty="0"/>
              <a:t>is a bone tool and possible mathematical object, dated to the Upper </a:t>
            </a:r>
            <a:r>
              <a:rPr lang="en-GB" sz="2800" dirty="0" err="1"/>
              <a:t>Paleolithic</a:t>
            </a:r>
            <a:r>
              <a:rPr lang="en-GB" sz="2800" dirty="0"/>
              <a:t> era.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etchings on the bone are in three columns </a:t>
            </a:r>
            <a:br>
              <a:rPr lang="en-GB" sz="2800" dirty="0"/>
            </a:br>
            <a:r>
              <a:rPr lang="en-GB" sz="2800" dirty="0"/>
              <a:t>with marks asymmetrically grouped into sets, </a:t>
            </a:r>
            <a:br>
              <a:rPr lang="en-GB" sz="2800" dirty="0"/>
            </a:br>
            <a:r>
              <a:rPr lang="en-GB" sz="2800" dirty="0"/>
              <a:t>leading hypotheses such as that the implement </a:t>
            </a:r>
            <a:br>
              <a:rPr lang="en-GB" sz="2800" dirty="0"/>
            </a:br>
            <a:r>
              <a:rPr lang="en-GB" sz="2800" dirty="0"/>
              <a:t>indicates an understanding of decimals </a:t>
            </a:r>
            <a:br>
              <a:rPr lang="en-GB" sz="2800" dirty="0"/>
            </a:br>
            <a:r>
              <a:rPr lang="en-GB" sz="2800" dirty="0"/>
              <a:t>or prime numbers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57" y="1991050"/>
            <a:ext cx="2260273" cy="414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C3417E-A303-4D0E-B464-7A8530E3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3894437"/>
            <a:ext cx="3857625" cy="951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6C77C65-9B6B-46A0-ABFA-EE3C7751D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4823910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436772-B06D-499B-971F-39B0E006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710185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700" dirty="0"/>
              <a:t>Divides into two sublayers: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sz="3200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Forwards packets from the source network to the destined </a:t>
            </a:r>
            <a:br>
              <a:rPr lang="en-US" sz="3200" dirty="0"/>
            </a:br>
            <a:r>
              <a:rPr lang="en-US" sz="3200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hlinkClick r:id="rId3"/>
              </a:rPr>
              <a:t>Joseph-Marie Jacquard</a:t>
            </a:r>
            <a:r>
              <a:rPr lang="en-GB" sz="2800" dirty="0"/>
              <a:t>, a French weaver and merchant, patented his invention in 1804.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Machine use of </a:t>
            </a:r>
            <a:r>
              <a:rPr lang="en-GB" sz="2800" b="1" dirty="0">
                <a:solidFill>
                  <a:schemeClr val="bg1"/>
                </a:solidFill>
              </a:rPr>
              <a:t>interchangeable cards</a:t>
            </a:r>
            <a:r>
              <a:rPr lang="en-GB" sz="2800" dirty="0"/>
              <a:t>, upon which small </a:t>
            </a:r>
            <a:br>
              <a:rPr lang="en-GB" sz="2800" dirty="0"/>
            </a:br>
            <a:r>
              <a:rPr lang="en-GB" sz="2800" dirty="0"/>
              <a:t>holes were punched, which held </a:t>
            </a:r>
            <a:r>
              <a:rPr lang="en-GB" sz="2800" b="1" dirty="0">
                <a:solidFill>
                  <a:schemeClr val="bg1"/>
                </a:solidFill>
              </a:rPr>
              <a:t>instructions</a:t>
            </a:r>
            <a:r>
              <a:rPr lang="en-GB" sz="2800" dirty="0"/>
              <a:t> for </a:t>
            </a:r>
            <a:br>
              <a:rPr lang="en-GB" sz="2800" dirty="0"/>
            </a:br>
            <a:r>
              <a:rPr lang="en-GB" sz="2800" dirty="0"/>
              <a:t>weaving a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Jacquard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62" y="3918367"/>
            <a:ext cx="3172501" cy="21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A3D7-8BFD-46C2-9417-301F2BC3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123" y="3252153"/>
            <a:ext cx="2260164" cy="3403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C5485-6093-475C-BF1B-F5540B7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552" y="3277914"/>
            <a:ext cx="2260164" cy="339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000" y="2027333"/>
            <a:ext cx="2707185" cy="360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323" r="10832" b="24193"/>
          <a:stretch/>
        </p:blipFill>
        <p:spPr bwMode="auto">
          <a:xfrm>
            <a:off x="553082" y="2968274"/>
            <a:ext cx="360791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Request and Responses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hlinkClick r:id="rId3"/>
              </a:rPr>
              <a:t>Analytical Engine </a:t>
            </a:r>
            <a:r>
              <a:rPr lang="en-GB" sz="2800" dirty="0"/>
              <a:t>was a proposed mechanical general-purpose computer designed by English mathematician and computer pioneer Charles Babbage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Analytical Engine incorporated an </a:t>
            </a:r>
            <a:r>
              <a:rPr lang="en-GB" sz="2800" b="1" dirty="0">
                <a:solidFill>
                  <a:schemeClr val="bg1"/>
                </a:solidFill>
              </a:rPr>
              <a:t>arithmetic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logic 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unit</a:t>
            </a:r>
            <a:r>
              <a:rPr lang="en-GB" sz="2800" dirty="0"/>
              <a:t>, control flow in the form of </a:t>
            </a:r>
            <a:r>
              <a:rPr lang="en-GB" sz="2800" b="1" dirty="0">
                <a:solidFill>
                  <a:schemeClr val="bg1"/>
                </a:solidFill>
              </a:rPr>
              <a:t>conditional</a:t>
            </a:r>
            <a:r>
              <a:rPr lang="en-GB" sz="2800" dirty="0"/>
              <a:t> branching </a:t>
            </a:r>
            <a:br>
              <a:rPr lang="en-GB" sz="2800" dirty="0"/>
            </a:br>
            <a:r>
              <a:rPr lang="en-GB" sz="2800" dirty="0"/>
              <a:t>and </a:t>
            </a:r>
            <a:r>
              <a:rPr lang="en-GB" sz="2800" b="1" dirty="0">
                <a:solidFill>
                  <a:schemeClr val="bg1"/>
                </a:solidFill>
              </a:rPr>
              <a:t>loops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chemeClr val="bg1"/>
                </a:solidFill>
              </a:rPr>
              <a:t>integrated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memory</a:t>
            </a:r>
            <a:r>
              <a:rPr lang="en-GB" sz="2800" dirty="0"/>
              <a:t>, making it the first </a:t>
            </a:r>
            <a:br>
              <a:rPr lang="en-GB" sz="2800" dirty="0"/>
            </a:br>
            <a:r>
              <a:rPr lang="en-GB" sz="2800" dirty="0"/>
              <a:t>design for a general-purpose computer that could be </a:t>
            </a:r>
            <a:br>
              <a:rPr lang="en-GB" sz="2800" dirty="0"/>
            </a:br>
            <a:r>
              <a:rPr lang="en-GB" sz="2800" dirty="0"/>
              <a:t>described in modern terms as Turing-complete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Analytical Engine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320" y="2357016"/>
            <a:ext cx="3080297" cy="3291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EBC7-2266-4AB9-8D02-880F47DA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709" y="4489569"/>
            <a:ext cx="1845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E35A2-FA94-4E5C-BEE6-6EAF3574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179" y="4489569"/>
            <a:ext cx="3510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6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index.html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</a:rPr>
              <a:t>T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abulating machine </a:t>
            </a:r>
            <a:r>
              <a:rPr lang="en-GB" sz="2800" dirty="0"/>
              <a:t>was an electromechanical machine designed to assist in summarizing information stored on</a:t>
            </a:r>
            <a:br>
              <a:rPr lang="en-GB" sz="2800" dirty="0"/>
            </a:br>
            <a:r>
              <a:rPr lang="en-GB" sz="2800" dirty="0"/>
              <a:t>punched cards. 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Invented by Herman Hollerith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Later models were widely used for business applications</a:t>
            </a:r>
            <a:br>
              <a:rPr lang="en-GB" sz="2800" dirty="0"/>
            </a:br>
            <a:r>
              <a:rPr lang="en-GB" sz="2800" dirty="0"/>
              <a:t> such as accounting and inventory control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4"/>
              </a:rPr>
              <a:t>Z3</a:t>
            </a:r>
            <a:r>
              <a:rPr lang="en-GB" sz="2800" dirty="0"/>
              <a:t> was a German electromechanical computer </a:t>
            </a:r>
            <a:br>
              <a:rPr lang="en-GB" sz="2800" dirty="0"/>
            </a:br>
            <a:r>
              <a:rPr lang="en-GB" sz="2800" dirty="0"/>
              <a:t>designed by Konrad </a:t>
            </a:r>
            <a:r>
              <a:rPr lang="en-GB" sz="2800" dirty="0" err="1"/>
              <a:t>Zuse</a:t>
            </a:r>
            <a:r>
              <a:rPr lang="en-GB" sz="2800" dirty="0"/>
              <a:t> in 1935, and completed </a:t>
            </a:r>
            <a:br>
              <a:rPr lang="en-GB" sz="2800" dirty="0"/>
            </a:br>
            <a:r>
              <a:rPr lang="en-GB" sz="2800" dirty="0"/>
              <a:t>in 1941. It was the world's first working programmable, </a:t>
            </a:r>
            <a:br>
              <a:rPr lang="en-GB" sz="2800" dirty="0"/>
            </a:br>
            <a:r>
              <a:rPr lang="en-GB" sz="2800" dirty="0"/>
              <a:t>fully automatic digital computer.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Tabulating machine &amp; Z3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764000"/>
            <a:ext cx="3080297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271" y="4293462"/>
            <a:ext cx="307863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  <a:br>
              <a:rPr lang="bg-BG" dirty="0"/>
            </a:b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Browser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Atanasoff–Berry computer</a:t>
            </a:r>
            <a:r>
              <a:rPr lang="en-GB" sz="2800" b="1" dirty="0"/>
              <a:t> </a:t>
            </a:r>
            <a:r>
              <a:rPr lang="en-GB" sz="2800" dirty="0"/>
              <a:t>(ABC) was the first </a:t>
            </a:r>
            <a:br>
              <a:rPr lang="en-GB" sz="2800" dirty="0"/>
            </a:br>
            <a:r>
              <a:rPr lang="en-GB" sz="2800" dirty="0"/>
              <a:t>automatic electronic digital computer.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ABC would be considered the first electronic ALU</a:t>
            </a:r>
            <a:br>
              <a:rPr lang="en-GB" sz="2800" dirty="0"/>
            </a:br>
            <a:r>
              <a:rPr lang="en-GB" sz="2800" dirty="0"/>
              <a:t>(</a:t>
            </a:r>
            <a:r>
              <a:rPr lang="en-GB" sz="2800" b="1" dirty="0">
                <a:solidFill>
                  <a:schemeClr val="bg1"/>
                </a:solidFill>
              </a:rPr>
              <a:t>Arithmetic Logic Unit</a:t>
            </a:r>
            <a:r>
              <a:rPr lang="en-GB" sz="2800" dirty="0"/>
              <a:t>) - which is integrated into </a:t>
            </a:r>
            <a:br>
              <a:rPr lang="en-GB" sz="2800" dirty="0"/>
            </a:br>
            <a:r>
              <a:rPr lang="en-GB" sz="2800" dirty="0"/>
              <a:t>every modern processor's design.</a:t>
            </a:r>
            <a:endParaRPr lang="en-GB" sz="2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dirty="0"/>
              <a:t>Its unique contribution was to make computing </a:t>
            </a:r>
            <a:br>
              <a:rPr lang="en-GB" sz="2800" dirty="0"/>
            </a:br>
            <a:r>
              <a:rPr lang="en-GB" sz="2800" dirty="0"/>
              <a:t>faster by being the first to use </a:t>
            </a:r>
            <a:r>
              <a:rPr lang="en-GB" sz="2800" b="1" dirty="0">
                <a:solidFill>
                  <a:schemeClr val="bg1"/>
                </a:solidFill>
              </a:rPr>
              <a:t>vacuum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tubes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to do the arithmetic calculations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Atanasoff–Berry computer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000" y="1196126"/>
            <a:ext cx="2696310" cy="2990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77AD0-609D-4B93-A18D-E093B0219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000" y="4661865"/>
            <a:ext cx="4050000" cy="19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5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Postman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Tools for Developers – Insomnia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  <p:pic>
        <p:nvPicPr>
          <p:cNvPr id="7" name="Картина 2">
            <a:extLst>
              <a:ext uri="{FF2B5EF4-FFF2-40B4-BE49-F238E27FC236}">
                <a16:creationId xmlns:a16="http://schemas.microsoft.com/office/drawing/2014/main" id="{C5C58CC0-2943-4742-8C5C-DAFD7458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03" y="1397574"/>
            <a:ext cx="3726636" cy="50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Most Popular Web Servers (NetCraft) 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1DE39A8-14DE-4F93-B340-7A8739D3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62" y="3979986"/>
            <a:ext cx="8943975" cy="242887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3BCA786F-96F0-4FD7-A2AE-97BA8DF4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1" y="1312314"/>
            <a:ext cx="928687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1" ma:contentTypeDescription="Create a new document." ma:contentTypeScope="" ma:versionID="751d4df124d08e8eeaed9e09bd730c87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7658afe1348e94be8b1f18a0700c18f3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EDCCFC-D01C-4A4F-8A8F-6DDEB3D58D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CE1BE8-FB78-4999-AC38-2C46B7BEF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4EC6B0-97E3-4EDA-A022-5CDE7350F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4032</TotalTime>
  <Words>13907</Words>
  <Application>Microsoft Office PowerPoint</Application>
  <PresentationFormat>Widescreen</PresentationFormat>
  <Paragraphs>2572</Paragraphs>
  <Slides>278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278</vt:i4>
      </vt:variant>
    </vt:vector>
  </HeadingPairs>
  <TitlesOfParts>
    <vt:vector size="285" baseType="lpstr">
      <vt:lpstr>Arial</vt:lpstr>
      <vt:lpstr>Calibri</vt:lpstr>
      <vt:lpstr>Consolas</vt:lpstr>
      <vt:lpstr>Noto Sans Symbols</vt:lpstr>
      <vt:lpstr>Wingdings</vt:lpstr>
      <vt:lpstr>Wingdings 2</vt:lpstr>
      <vt:lpstr>SoftUni</vt:lpstr>
      <vt:lpstr>Internet Explained</vt:lpstr>
      <vt:lpstr>Table of Content</vt:lpstr>
      <vt:lpstr>Have a Question?</vt:lpstr>
      <vt:lpstr>Introduction to Internet</vt:lpstr>
      <vt:lpstr>Ishango Bone</vt:lpstr>
      <vt:lpstr>Jacquard machine</vt:lpstr>
      <vt:lpstr>Analytical Engine</vt:lpstr>
      <vt:lpstr>Tabulating machine &amp; Z3</vt:lpstr>
      <vt:lpstr>Atanasoff–Berry computer</vt:lpstr>
      <vt:lpstr>Colossus &amp; ENIAC</vt:lpstr>
      <vt:lpstr>Internet – History</vt:lpstr>
      <vt:lpstr>Internet – Introduction (1)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(1) </vt:lpstr>
      <vt:lpstr>Packets (2)</vt:lpstr>
      <vt:lpstr>Traveling On the Packets in the Network</vt:lpstr>
      <vt:lpstr>Internet Protocol</vt:lpstr>
      <vt:lpstr>Internet Protocol</vt:lpstr>
      <vt:lpstr>IPv4</vt:lpstr>
      <vt:lpstr>IP Address</vt:lpstr>
      <vt:lpstr>IP address classes</vt:lpstr>
      <vt:lpstr>What Is CIDR (Classless Inter-Domain Routing)</vt:lpstr>
      <vt:lpstr>IPv4 Private Address Space and Filtering</vt:lpstr>
      <vt:lpstr>IPv6</vt:lpstr>
      <vt:lpstr>What is a DNS?</vt:lpstr>
      <vt:lpstr>DNS Example</vt:lpstr>
      <vt:lpstr>Reliability and TCP</vt:lpstr>
      <vt:lpstr>Reliability</vt:lpstr>
      <vt:lpstr>Transmission Control Protocol - TCP (1)</vt:lpstr>
      <vt:lpstr>Transmission Control Protocol - TCP (2)</vt:lpstr>
      <vt:lpstr>Transmission Control Protocol -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 (1)</vt:lpstr>
      <vt:lpstr>Data Link Layer – 2 (2)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HTTP Protocol​</vt:lpstr>
      <vt:lpstr>Table of Content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 Tools</vt:lpstr>
      <vt:lpstr>HTTP Tools for Developers – Browser (1)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 (1)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(1)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</vt:lpstr>
      <vt:lpstr>HTTP/2 Server Push</vt:lpstr>
      <vt:lpstr>What's HTTP/3</vt:lpstr>
      <vt:lpstr>Spring Fundamentals</vt:lpstr>
      <vt:lpstr>Table of Contents</vt:lpstr>
      <vt:lpstr>Questions</vt:lpstr>
      <vt:lpstr>What is Spring Boot?</vt:lpstr>
      <vt:lpstr>Spring Boot</vt:lpstr>
      <vt:lpstr>Creating Spring Boot Project</vt:lpstr>
      <vt:lpstr>Spring Dev Tools</vt:lpstr>
      <vt:lpstr>Spring Resources</vt:lpstr>
      <vt:lpstr>Spring Boot Main Components</vt:lpstr>
      <vt:lpstr>Spring Boot Starters</vt:lpstr>
      <vt:lpstr>Spring Boot CLI</vt:lpstr>
      <vt:lpstr>Spring Boot Actuator</vt:lpstr>
      <vt:lpstr>Inversion of Control</vt:lpstr>
      <vt:lpstr>Spring IoC</vt:lpstr>
      <vt:lpstr>Beans</vt:lpstr>
      <vt:lpstr>Bean Declaration</vt:lpstr>
      <vt:lpstr>Get Bean from Application Context</vt:lpstr>
      <vt:lpstr>Beans Scopes in Spring Framework</vt:lpstr>
      <vt:lpstr>Singletone Scope</vt:lpstr>
      <vt:lpstr>Prototype Scope</vt:lpstr>
      <vt:lpstr>Bean Scope</vt:lpstr>
      <vt:lpstr>Bean Lifecycle</vt:lpstr>
      <vt:lpstr>Bean Lifecycle Demo (1)</vt:lpstr>
      <vt:lpstr>Bean Lifecycle Demo (2)</vt:lpstr>
      <vt:lpstr>PostConstruct Annotation</vt:lpstr>
      <vt:lpstr>PreDestroy Annotation</vt:lpstr>
      <vt:lpstr>BeanNameAware Interface</vt:lpstr>
      <vt:lpstr>BeanFactoryAware Interface</vt:lpstr>
      <vt:lpstr>InitializingBean Interface</vt:lpstr>
      <vt:lpstr>DisposableBean Interface</vt:lpstr>
      <vt:lpstr>Common Application Properties </vt:lpstr>
      <vt:lpstr>Application Properties Example</vt:lpstr>
      <vt:lpstr>Application Yaml Example</vt:lpstr>
      <vt:lpstr>Spring Data</vt:lpstr>
      <vt:lpstr>Overall Architecture</vt:lpstr>
      <vt:lpstr>Entities</vt:lpstr>
      <vt:lpstr>Repositories</vt:lpstr>
      <vt:lpstr>Services</vt:lpstr>
      <vt:lpstr>Spring Introduction MVC</vt:lpstr>
      <vt:lpstr>Table of Content</vt:lpstr>
      <vt:lpstr>Questions</vt:lpstr>
      <vt:lpstr>What is Spring MVC?</vt:lpstr>
      <vt:lpstr>What is Spring MVC?</vt:lpstr>
      <vt:lpstr>MVC – Control Flow</vt:lpstr>
      <vt:lpstr>Spring Controllers</vt:lpstr>
      <vt:lpstr>Spring Controllers</vt:lpstr>
      <vt:lpstr>Request Mapping (1)</vt:lpstr>
      <vt:lpstr>Request Mapping (2)</vt:lpstr>
      <vt:lpstr>Get Mapping</vt:lpstr>
      <vt:lpstr>Actions – Get Requests</vt:lpstr>
      <vt:lpstr>Controllers</vt:lpstr>
      <vt:lpstr>Post Mapping</vt:lpstr>
      <vt:lpstr>Actions – Post Requests (1)</vt:lpstr>
      <vt:lpstr>Actions – Post Requests (2)</vt:lpstr>
      <vt:lpstr>Passing Attributes to View (1)</vt:lpstr>
      <vt:lpstr>Passing Attributes to View (2)</vt:lpstr>
      <vt:lpstr>Passing Attributes to View (3)</vt:lpstr>
      <vt:lpstr>Models and Views</vt:lpstr>
      <vt:lpstr>Request Parameters</vt:lpstr>
      <vt:lpstr>Request Parameters with Default Value</vt:lpstr>
      <vt:lpstr>Path Variable</vt:lpstr>
      <vt:lpstr>Form Objects</vt:lpstr>
      <vt:lpstr>Redirecting</vt:lpstr>
      <vt:lpstr>Redirecting with Parameters</vt:lpstr>
      <vt:lpstr>Redirecting with Attributes</vt:lpstr>
      <vt:lpstr>Inversion of Control</vt:lpstr>
      <vt:lpstr>Field Injection</vt:lpstr>
      <vt:lpstr>Constructor Injection</vt:lpstr>
      <vt:lpstr>Setter Injection</vt:lpstr>
      <vt:lpstr>Layers</vt:lpstr>
      <vt:lpstr>Layers (1)</vt:lpstr>
      <vt:lpstr>Layers (2)</vt:lpstr>
      <vt:lpstr>Thin Controllers</vt:lpstr>
      <vt:lpstr>Thin Controllers</vt:lpstr>
      <vt:lpstr>State Management</vt:lpstr>
      <vt:lpstr>Table of Content</vt:lpstr>
      <vt:lpstr>Have a Question?</vt:lpstr>
      <vt:lpstr>HTTP Cookies</vt:lpstr>
      <vt:lpstr>What Are Cookies?</vt:lpstr>
      <vt:lpstr>What Are Cookies Used for?</vt:lpstr>
      <vt:lpstr>Session Management</vt:lpstr>
      <vt:lpstr>Stateless HTTP – the Problem</vt:lpstr>
      <vt:lpstr>Stateless HTTP – the Cookie Solution</vt:lpstr>
      <vt:lpstr>How Are Cookies Used?</vt:lpstr>
      <vt:lpstr>Server-Client Cookies Exchange</vt:lpstr>
      <vt:lpstr>Cookie Structure</vt:lpstr>
      <vt:lpstr>Scope</vt:lpstr>
      <vt:lpstr>Lifetime</vt:lpstr>
      <vt:lpstr>Security</vt:lpstr>
      <vt:lpstr>What is in the Cookie?</vt:lpstr>
      <vt:lpstr>Examine Your Cookies (1)</vt:lpstr>
      <vt:lpstr>Examine Your Cookies (2)</vt:lpstr>
      <vt:lpstr>Control Your Cookies – Firefox Browser (1)</vt:lpstr>
      <vt:lpstr>Control Your Cookies – Firefox Browser (2)</vt:lpstr>
      <vt:lpstr>Control Your Cookies – Chrome Browser</vt:lpstr>
      <vt:lpstr>Third Party Cookies</vt:lpstr>
      <vt:lpstr>Cookies</vt:lpstr>
      <vt:lpstr>HTTP Sessions</vt:lpstr>
      <vt:lpstr>What Are Sessions?</vt:lpstr>
      <vt:lpstr>Session Management (1)</vt:lpstr>
      <vt:lpstr>Session Management (2)</vt:lpstr>
      <vt:lpstr>Session Management (3)</vt:lpstr>
      <vt:lpstr>Relation with Cookies</vt:lpstr>
      <vt:lpstr>Session Structure</vt:lpstr>
      <vt:lpstr>Spring Essentials</vt:lpstr>
      <vt:lpstr>Table of Content</vt:lpstr>
      <vt:lpstr>Questions</vt:lpstr>
      <vt:lpstr>Thymeleaf</vt:lpstr>
      <vt:lpstr>What is Thymeleaf?</vt:lpstr>
      <vt:lpstr>How to Use Thymeleaf?</vt:lpstr>
      <vt:lpstr>Thymeleaf Tags and Attributes</vt:lpstr>
      <vt:lpstr>Thymeleaf Standard Expressions</vt:lpstr>
      <vt:lpstr>Thymeleaf Variable Expressions</vt:lpstr>
      <vt:lpstr>If else &amp; switch</vt:lpstr>
      <vt:lpstr>Default expressions (Elvis operator)</vt:lpstr>
      <vt:lpstr>Thymeleaf Link Expressions</vt:lpstr>
      <vt:lpstr>Iteration</vt:lpstr>
      <vt:lpstr>Appending and prepending</vt:lpstr>
      <vt:lpstr>Forms in Thymeleaf</vt:lpstr>
      <vt:lpstr>Fragments in Thymeleaf</vt:lpstr>
      <vt:lpstr>Fragments in Thymeleaf</vt:lpstr>
      <vt:lpstr>Fragments in Thymeleaf</vt:lpstr>
      <vt:lpstr>Difference between include and replace</vt:lpstr>
      <vt:lpstr>Fragments in Thymeleaf</vt:lpstr>
      <vt:lpstr>Additional Spring Functionalities</vt:lpstr>
      <vt:lpstr>ModelAttribute (1)</vt:lpstr>
      <vt:lpstr>ModelAttribute (2)</vt:lpstr>
      <vt:lpstr>ModelAttribute Examples</vt:lpstr>
      <vt:lpstr>@CrossOrigin</vt:lpstr>
      <vt:lpstr>@Qualifier (1)</vt:lpstr>
      <vt:lpstr>@Qualifier (2)</vt:lpstr>
      <vt:lpstr>@Primary (1)</vt:lpstr>
      <vt:lpstr>@Primary (2)</vt:lpstr>
      <vt:lpstr> Working with Http Sessions, Cookies and Headers</vt:lpstr>
      <vt:lpstr>Working with the Session</vt:lpstr>
      <vt:lpstr>Reading HTTP Cookie</vt:lpstr>
      <vt:lpstr>Setting HTTP Cookie (1)</vt:lpstr>
      <vt:lpstr>Setting HTTP Cookie (2)</vt:lpstr>
      <vt:lpstr>RequestHeader</vt:lpstr>
      <vt:lpstr>ResponseStatus</vt:lpstr>
      <vt:lpstr>Request &amp; Response Body</vt:lpstr>
      <vt:lpstr>@RequestBody (1)</vt:lpstr>
      <vt:lpstr>@ResponseBody (2)</vt:lpstr>
      <vt:lpstr>Thymeleaf &amp; Validation</vt:lpstr>
      <vt:lpstr>Table of Content</vt:lpstr>
      <vt:lpstr>Have a Question?</vt:lpstr>
      <vt:lpstr>Thymeleaf Helpers</vt:lpstr>
      <vt:lpstr>Helpers</vt:lpstr>
      <vt:lpstr>Date – Custom Format</vt:lpstr>
      <vt:lpstr>Date – Week Name of Day</vt:lpstr>
      <vt:lpstr>Date – List Days</vt:lpstr>
      <vt:lpstr>Date – Get Current Date</vt:lpstr>
      <vt:lpstr>LocalDate and Thymeleaf</vt:lpstr>
      <vt:lpstr>Strings – is Empty</vt:lpstr>
      <vt:lpstr>Strings – Substring</vt:lpstr>
      <vt:lpstr>Strings – Join</vt:lpstr>
      <vt:lpstr>Strings – Capitalize</vt:lpstr>
      <vt:lpstr>Numbers – Format</vt:lpstr>
      <vt:lpstr>Numbers – Sequence</vt:lpstr>
      <vt:lpstr>Aggregates – Sum</vt:lpstr>
      <vt:lpstr>Thymeleaf in JavaScript</vt:lpstr>
      <vt:lpstr>How to Validate?</vt:lpstr>
      <vt:lpstr>Spring Validation &amp; Thymeleaf</vt:lpstr>
      <vt:lpstr>Spring Validation &amp; Thymeleaf</vt:lpstr>
      <vt:lpstr>Spring Validation &amp; Thymeleaf</vt:lpstr>
      <vt:lpstr>List All Errors</vt:lpstr>
      <vt:lpstr>Custom Annotations (1)</vt:lpstr>
      <vt:lpstr>Custom Annotations (2)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Office365 Account 1</cp:lastModifiedBy>
  <cp:revision>168</cp:revision>
  <dcterms:created xsi:type="dcterms:W3CDTF">2018-05-23T13:08:44Z</dcterms:created>
  <dcterms:modified xsi:type="dcterms:W3CDTF">2022-06-23T11:11:35Z</dcterms:modified>
  <cp:category>programming;computer programming;software development;web development; html; css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